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8"/>
  </p:notesMasterIdLst>
  <p:sldIdLst>
    <p:sldId id="259" r:id="rId2"/>
    <p:sldId id="347" r:id="rId3"/>
    <p:sldId id="406" r:id="rId4"/>
    <p:sldId id="348" r:id="rId5"/>
    <p:sldId id="432" r:id="rId6"/>
    <p:sldId id="442" r:id="rId7"/>
    <p:sldId id="443" r:id="rId8"/>
    <p:sldId id="337" r:id="rId9"/>
    <p:sldId id="444" r:id="rId10"/>
    <p:sldId id="441" r:id="rId11"/>
    <p:sldId id="365" r:id="rId12"/>
    <p:sldId id="434" r:id="rId13"/>
    <p:sldId id="435" r:id="rId14"/>
    <p:sldId id="436" r:id="rId15"/>
    <p:sldId id="433" r:id="rId16"/>
    <p:sldId id="359" r:id="rId17"/>
    <p:sldId id="437" r:id="rId18"/>
    <p:sldId id="438" r:id="rId19"/>
    <p:sldId id="364" r:id="rId20"/>
    <p:sldId id="366" r:id="rId21"/>
    <p:sldId id="456" r:id="rId22"/>
    <p:sldId id="420" r:id="rId23"/>
    <p:sldId id="447" r:id="rId24"/>
    <p:sldId id="455" r:id="rId25"/>
    <p:sldId id="451" r:id="rId26"/>
    <p:sldId id="378" r:id="rId27"/>
  </p:sldIdLst>
  <p:sldSz cx="9144000" cy="6858000" type="screen4x3"/>
  <p:notesSz cx="9928225" cy="1430337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386"/>
    <a:srgbClr val="008A80"/>
    <a:srgbClr val="00877C"/>
    <a:srgbClr val="008080"/>
    <a:srgbClr val="00988E"/>
    <a:srgbClr val="FFFFFF"/>
    <a:srgbClr val="00A0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9" autoAdjust="0"/>
    <p:restoredTop sz="94660"/>
  </p:normalViewPr>
  <p:slideViewPr>
    <p:cSldViewPr>
      <p:cViewPr>
        <p:scale>
          <a:sx n="120" d="100"/>
          <a:sy n="120" d="100"/>
        </p:scale>
        <p:origin x="72" y="-198"/>
      </p:cViewPr>
      <p:guideLst>
        <p:guide orient="horz" pos="572"/>
        <p:guide pos="4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3" d="100"/>
        <a:sy n="8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ds-dateien\user\kivelitz\Projekte\Gr&#252;nland_Futterbau\Qualit&#228;tsversuche%20LWK%20NRW%20%20DSV-Gras-2014-02-11_GB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ds-dateien\user\kivelitz\Gr&#228;sersorten\Deutsches_Weidelgras\Kopie%20von%20Deutsches%20Weidelgras%202013-20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985244801282145"/>
          <c:y val="2.8252405949256341E-2"/>
          <c:w val="0.81887191590837938"/>
          <c:h val="0.81317884015929498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FF0000"/>
              </a:solidFill>
              <a:ln>
                <a:solidFill>
                  <a:srgbClr val="FF5050"/>
                </a:solidFill>
              </a:ln>
            </c:spPr>
          </c:marker>
          <c:dLbls>
            <c:dLbl>
              <c:idx val="0"/>
              <c:layout>
                <c:manualLayout>
                  <c:x val="-1.1516709773698296E-3"/>
                  <c:y val="4.8333268277450329E-3"/>
                </c:manualLayout>
              </c:layout>
              <c:tx>
                <c:rich>
                  <a:bodyPr/>
                  <a:lstStyle/>
                  <a:p>
                    <a:pPr>
                      <a:defRPr sz="1600">
                        <a:solidFill>
                          <a:srgbClr val="0033CC"/>
                        </a:solidFill>
                      </a:defRPr>
                    </a:pPr>
                    <a:r>
                      <a:rPr lang="de-DE" sz="1600" dirty="0" smtClean="0"/>
                      <a:t>HZG-Sorte</a:t>
                    </a:r>
                    <a:endParaRPr lang="de-DE" sz="1600" dirty="0"/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strRef>
                  <c:f>Kleve_Ovelgönne!$F$26</c:f>
                  <c:strCache>
                    <c:ptCount val="1"/>
                    <c:pt idx="0">
                      <c:v>Arnando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strRef>
                  <c:f>Kleve_Ovelgönne!$F$27</c:f>
                  <c:strCache>
                    <c:ptCount val="1"/>
                    <c:pt idx="0">
                      <c:v>Asito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strRef>
                  <c:f>Kleve_Ovelgönne!$F$28</c:f>
                  <c:strCache>
                    <c:ptCount val="1"/>
                    <c:pt idx="0">
                      <c:v>Astonenergy</c:v>
                    </c:pt>
                  </c:strCache>
                </c:strRef>
              </c:tx>
              <c:spPr/>
              <c:txPr>
                <a:bodyPr/>
                <a:lstStyle/>
                <a:p>
                  <a:pPr>
                    <a:defRPr sz="1800"/>
                  </a:pPr>
                  <a:endParaRPr lang="de-D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strRef>
                  <c:f>Kleve_Ovelgönne!$F$29</c:f>
                  <c:strCache>
                    <c:ptCount val="1"/>
                    <c:pt idx="0">
                      <c:v>Astonhockey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4299805714183744E-2"/>
                  <c:y val="-2.2431593739021819E-2"/>
                </c:manualLayout>
              </c:layout>
              <c:tx>
                <c:strRef>
                  <c:f>Kleve_Ovelgönne!$F$30</c:f>
                  <c:strCache>
                    <c:ptCount val="1"/>
                    <c:pt idx="0">
                      <c:v>AstonPrincess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strRef>
                  <c:f>Kleve_Ovelgönne!$F$31</c:f>
                  <c:strCache>
                    <c:ptCount val="1"/>
                    <c:pt idx="0">
                      <c:v>AstonQueen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0566080062627541E-2"/>
                  <c:y val="-2.6025605995550179E-3"/>
                </c:manualLayout>
              </c:layout>
              <c:tx>
                <c:strRef>
                  <c:f>Kleve_Ovelgönne!$F$32</c:f>
                  <c:strCache>
                    <c:ptCount val="1"/>
                    <c:pt idx="0">
                      <c:v>Aventino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strRef>
                  <c:f>Kleve_Ovelgönne!$F$33</c:f>
                  <c:strCache>
                    <c:ptCount val="1"/>
                    <c:pt idx="0">
                      <c:v>Conductor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0.1147001258043244"/>
                  <c:y val="4.8333268277450329E-3"/>
                </c:manualLayout>
              </c:layout>
              <c:tx>
                <c:strRef>
                  <c:f>Kleve_Ovelgönne!$F$34</c:f>
                  <c:strCache>
                    <c:ptCount val="1"/>
                    <c:pt idx="0">
                      <c:v>Entrendor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6.9908363420964598E-2"/>
                  <c:y val="-2.4910222881455168E-2"/>
                </c:manualLayout>
              </c:layout>
              <c:tx>
                <c:strRef>
                  <c:f>Kleve_Ovelgönne!$F$35</c:f>
                  <c:strCache>
                    <c:ptCount val="1"/>
                    <c:pt idx="0">
                      <c:v>Eurocity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/>
              <c:tx>
                <c:strRef>
                  <c:f>Kleve_Ovelgönne!$F$36</c:f>
                  <c:strCache>
                    <c:ptCount val="1"/>
                    <c:pt idx="0">
                      <c:v>Euvoro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/>
              <c:tx>
                <c:strRef>
                  <c:f>Kleve_Ovelgönne!$F$37</c:f>
                  <c:strCache>
                    <c:ptCount val="1"/>
                    <c:pt idx="0">
                      <c:v>Intrada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1.5871252014323409E-2"/>
                  <c:y val="-2.2431593739021819E-2"/>
                </c:manualLayout>
              </c:layout>
              <c:tx>
                <c:strRef>
                  <c:f>Kleve_Ovelgönne!$F$38</c:f>
                  <c:strCache>
                    <c:ptCount val="1"/>
                    <c:pt idx="0">
                      <c:v>Kaiman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8.2490533969079502E-2"/>
                  <c:y val="-1.4995706311721769E-2"/>
                </c:manualLayout>
              </c:layout>
              <c:tx>
                <c:strRef>
                  <c:f>Kleve_Ovelgönne!$F$39</c:f>
                  <c:strCache>
                    <c:ptCount val="1"/>
                    <c:pt idx="0">
                      <c:v>Lidelta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5209032511791041E-2"/>
                  <c:y val="1.7226472539911785E-2"/>
                </c:manualLayout>
              </c:layout>
              <c:tx>
                <c:strRef>
                  <c:f>Kleve_Ovelgönne!$F$40</c:f>
                  <c:strCache>
                    <c:ptCount val="1"/>
                    <c:pt idx="0">
                      <c:v>Maiko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/>
              <c:tx>
                <c:strRef>
                  <c:f>Kleve_Ovelgönne!$F$41</c:f>
                  <c:strCache>
                    <c:ptCount val="1"/>
                    <c:pt idx="0">
                      <c:v>Maurizio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delete val="1"/>
            </c:dLbl>
            <c:dLbl>
              <c:idx val="18"/>
              <c:layout/>
              <c:tx>
                <c:strRef>
                  <c:f>Kleve_Ovelgönne!$F$43</c:f>
                  <c:strCache>
                    <c:ptCount val="1"/>
                    <c:pt idx="0">
                      <c:v>Noah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/>
              <c:tx>
                <c:strRef>
                  <c:f>Kleve_Ovelgönne!$F$44</c:f>
                  <c:strCache>
                    <c:ptCount val="1"/>
                    <c:pt idx="0">
                      <c:v>Premium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/>
              <c:tx>
                <c:strRef>
                  <c:f>Kleve_Ovelgönne!$F$45</c:f>
                  <c:strCache>
                    <c:ptCount val="1"/>
                    <c:pt idx="0">
                      <c:v>Rossera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/>
              <c:tx>
                <c:strRef>
                  <c:f>Kleve_Ovelgönne!$F$46</c:f>
                  <c:strCache>
                    <c:ptCount val="1"/>
                    <c:pt idx="0">
                      <c:v>Skiron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/>
              <c:tx>
                <c:strRef>
                  <c:f>Kleve_Ovelgönne!$F$47</c:f>
                  <c:strCache>
                    <c:ptCount val="1"/>
                    <c:pt idx="0">
                      <c:v>Valerio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2.9097218110307112E-2"/>
                  <c:y val="-2.7388852023888521E-2"/>
                </c:manualLayout>
              </c:layout>
              <c:tx>
                <c:strRef>
                  <c:f>Kleve_Ovelgönne!$F$48</c:f>
                  <c:strCache>
                    <c:ptCount val="1"/>
                    <c:pt idx="0">
                      <c:v>Mittel</c:v>
                    </c:pt>
                  </c:strCache>
                </c:strRef>
              </c:tx>
              <c:spPr/>
              <c:txPr>
                <a:bodyPr/>
                <a:lstStyle/>
                <a:p>
                  <a:pPr>
                    <a:defRPr sz="1600">
                      <a:solidFill>
                        <a:srgbClr val="0033CC"/>
                      </a:solidFill>
                    </a:defRPr>
                  </a:pPr>
                  <a:endParaRPr lang="de-DE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Kleve_Ovelgönne!$G$25:$G$48</c:f>
              <c:numCache>
                <c:formatCode>0</c:formatCode>
                <c:ptCount val="24"/>
                <c:pt idx="0">
                  <c:v>16.831125</c:v>
                </c:pt>
                <c:pt idx="1">
                  <c:v>15.223245833333333</c:v>
                </c:pt>
                <c:pt idx="2">
                  <c:v>15.308416666666666</c:v>
                </c:pt>
                <c:pt idx="3">
                  <c:v>16.220516666666668</c:v>
                </c:pt>
                <c:pt idx="4">
                  <c:v>14.8707875</c:v>
                </c:pt>
                <c:pt idx="5">
                  <c:v>16.460249999999998</c:v>
                </c:pt>
                <c:pt idx="6">
                  <c:v>14.161104166666666</c:v>
                </c:pt>
                <c:pt idx="7">
                  <c:v>15.466958333333331</c:v>
                </c:pt>
                <c:pt idx="8">
                  <c:v>15.473333333333336</c:v>
                </c:pt>
                <c:pt idx="9">
                  <c:v>16.309333300000002</c:v>
                </c:pt>
                <c:pt idx="10">
                  <c:v>14.546370833333334</c:v>
                </c:pt>
                <c:pt idx="11">
                  <c:v>14.391037500000001</c:v>
                </c:pt>
                <c:pt idx="12">
                  <c:v>13.284295833333335</c:v>
                </c:pt>
                <c:pt idx="13">
                  <c:v>16.460708333333333</c:v>
                </c:pt>
                <c:pt idx="14">
                  <c:v>13.59515</c:v>
                </c:pt>
                <c:pt idx="15">
                  <c:v>15.929708333333334</c:v>
                </c:pt>
                <c:pt idx="16">
                  <c:v>13.816833316666665</c:v>
                </c:pt>
                <c:pt idx="17">
                  <c:v>14.783432999999999</c:v>
                </c:pt>
                <c:pt idx="18">
                  <c:v>13.662191666666665</c:v>
                </c:pt>
                <c:pt idx="19">
                  <c:v>14.317095833333333</c:v>
                </c:pt>
                <c:pt idx="20">
                  <c:v>15.137166650000001</c:v>
                </c:pt>
                <c:pt idx="21">
                  <c:v>15.039787500000003</c:v>
                </c:pt>
                <c:pt idx="22">
                  <c:v>14.54702498333333</c:v>
                </c:pt>
                <c:pt idx="23">
                  <c:v>15.036342373188406</c:v>
                </c:pt>
              </c:numCache>
            </c:numRef>
          </c:xVal>
          <c:yVal>
            <c:numRef>
              <c:f>Kleve_Ovelgönne!$H$25:$H$48</c:f>
              <c:numCache>
                <c:formatCode>0</c:formatCode>
                <c:ptCount val="24"/>
                <c:pt idx="0">
                  <c:v>72.357875000000007</c:v>
                </c:pt>
                <c:pt idx="1">
                  <c:v>72.027791666666658</c:v>
                </c:pt>
                <c:pt idx="2">
                  <c:v>75.968500000000006</c:v>
                </c:pt>
                <c:pt idx="3">
                  <c:v>77.139375000000001</c:v>
                </c:pt>
                <c:pt idx="4">
                  <c:v>74.657791650000007</c:v>
                </c:pt>
                <c:pt idx="5">
                  <c:v>73.050833333333344</c:v>
                </c:pt>
                <c:pt idx="6">
                  <c:v>73.977874983333336</c:v>
                </c:pt>
                <c:pt idx="7">
                  <c:v>74.667416650000007</c:v>
                </c:pt>
                <c:pt idx="8">
                  <c:v>71.654916650000004</c:v>
                </c:pt>
                <c:pt idx="9">
                  <c:v>72.796875</c:v>
                </c:pt>
                <c:pt idx="10">
                  <c:v>73.124208316666667</c:v>
                </c:pt>
                <c:pt idx="11">
                  <c:v>75.581124983333325</c:v>
                </c:pt>
                <c:pt idx="12">
                  <c:v>71.356416666666675</c:v>
                </c:pt>
                <c:pt idx="13">
                  <c:v>72.417708333333323</c:v>
                </c:pt>
                <c:pt idx="14">
                  <c:v>73.296333316666676</c:v>
                </c:pt>
                <c:pt idx="15">
                  <c:v>72.564458333333334</c:v>
                </c:pt>
                <c:pt idx="16">
                  <c:v>73.442624983333332</c:v>
                </c:pt>
                <c:pt idx="17">
                  <c:v>72.504855733333329</c:v>
                </c:pt>
                <c:pt idx="18">
                  <c:v>74.73904164999999</c:v>
                </c:pt>
                <c:pt idx="19">
                  <c:v>69.742708333333326</c:v>
                </c:pt>
                <c:pt idx="20">
                  <c:v>71.516750000000002</c:v>
                </c:pt>
                <c:pt idx="21">
                  <c:v>71.638166666666663</c:v>
                </c:pt>
                <c:pt idx="22">
                  <c:v>71.160583316666674</c:v>
                </c:pt>
                <c:pt idx="23">
                  <c:v>73.103662198550751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320960"/>
        <c:axId val="43345408"/>
      </c:scatterChart>
      <c:valAx>
        <c:axId val="103320960"/>
        <c:scaling>
          <c:orientation val="minMax"/>
          <c:min val="12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Zucker % in TM</a:t>
                </a:r>
              </a:p>
            </c:rich>
          </c:tx>
          <c:layout>
            <c:manualLayout>
              <c:xMode val="edge"/>
              <c:yMode val="edge"/>
              <c:x val="0.45932541211431799"/>
              <c:y val="0.93892712901180919"/>
            </c:manualLayout>
          </c:layout>
          <c:overlay val="0"/>
        </c:title>
        <c:numFmt formatCode="0.00" sourceLinked="0"/>
        <c:majorTickMark val="out"/>
        <c:minorTickMark val="none"/>
        <c:tickLblPos val="nextTo"/>
        <c:crossAx val="43345408"/>
        <c:crosses val="autoZero"/>
        <c:crossBetween val="midCat"/>
      </c:valAx>
      <c:valAx>
        <c:axId val="433454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CDOM</a:t>
                </a:r>
              </a:p>
            </c:rich>
          </c:tx>
          <c:layout>
            <c:manualLayout>
              <c:xMode val="edge"/>
              <c:yMode val="edge"/>
              <c:x val="4.7612667337455115E-3"/>
              <c:y val="0.39342102107452315"/>
            </c:manualLayout>
          </c:layout>
          <c:overlay val="0"/>
        </c:title>
        <c:numFmt formatCode="0.00" sourceLinked="0"/>
        <c:majorTickMark val="out"/>
        <c:minorTickMark val="none"/>
        <c:tickLblPos val="nextTo"/>
        <c:crossAx val="10332096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 b="1"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dPt>
            <c:idx val="2"/>
            <c:marker>
              <c:spPr>
                <a:solidFill>
                  <a:srgbClr val="99CC00"/>
                </a:solidFill>
              </c:spPr>
            </c:marker>
            <c:bubble3D val="0"/>
          </c:dPt>
          <c:dPt>
            <c:idx val="3"/>
            <c:marker>
              <c:spPr>
                <a:solidFill>
                  <a:srgbClr val="99CC00"/>
                </a:solidFill>
              </c:spPr>
            </c:marker>
            <c:bubble3D val="0"/>
          </c:dPt>
          <c:dPt>
            <c:idx val="5"/>
            <c:marker>
              <c:spPr>
                <a:solidFill>
                  <a:srgbClr val="99CC00"/>
                </a:solidFill>
              </c:spPr>
            </c:marker>
            <c:bubble3D val="0"/>
          </c:dPt>
          <c:dPt>
            <c:idx val="6"/>
            <c:marker>
              <c:spPr>
                <a:solidFill>
                  <a:srgbClr val="99CC00"/>
                </a:solidFill>
              </c:spPr>
            </c:marker>
            <c:bubble3D val="0"/>
          </c:dPt>
          <c:dPt>
            <c:idx val="8"/>
            <c:marker>
              <c:spPr>
                <a:solidFill>
                  <a:srgbClr val="99CC00"/>
                </a:solidFill>
              </c:spPr>
            </c:marker>
            <c:bubble3D val="0"/>
          </c:dPt>
          <c:dPt>
            <c:idx val="9"/>
            <c:marker>
              <c:spPr>
                <a:solidFill>
                  <a:srgbClr val="99CC00"/>
                </a:solidFill>
              </c:spPr>
            </c:marker>
            <c:bubble3D val="0"/>
          </c:dPt>
          <c:dPt>
            <c:idx val="10"/>
            <c:marker>
              <c:spPr>
                <a:solidFill>
                  <a:srgbClr val="99CC00"/>
                </a:solidFill>
              </c:spPr>
            </c:marker>
            <c:bubble3D val="0"/>
          </c:dPt>
          <c:dPt>
            <c:idx val="11"/>
            <c:marker>
              <c:spPr>
                <a:solidFill>
                  <a:srgbClr val="99CC00"/>
                </a:solidFill>
              </c:spPr>
            </c:marker>
            <c:bubble3D val="0"/>
          </c:dPt>
          <c:dPt>
            <c:idx val="13"/>
            <c:marker>
              <c:spPr>
                <a:solidFill>
                  <a:srgbClr val="99CC00"/>
                </a:solidFill>
              </c:spPr>
            </c:marker>
            <c:bubble3D val="0"/>
          </c:dPt>
          <c:dPt>
            <c:idx val="14"/>
            <c:marker>
              <c:spPr>
                <a:solidFill>
                  <a:srgbClr val="99CC00"/>
                </a:solidFill>
              </c:spPr>
            </c:marker>
            <c:bubble3D val="0"/>
          </c:dPt>
          <c:dPt>
            <c:idx val="15"/>
            <c:marker>
              <c:spPr>
                <a:solidFill>
                  <a:srgbClr val="99CC00"/>
                </a:solidFill>
              </c:spPr>
            </c:marker>
            <c:bubble3D val="0"/>
          </c:dPt>
          <c:dPt>
            <c:idx val="16"/>
            <c:marker>
              <c:spPr>
                <a:solidFill>
                  <a:srgbClr val="99CC00"/>
                </a:solidFill>
              </c:spPr>
            </c:marker>
            <c:bubble3D val="0"/>
          </c:dPt>
          <c:dPt>
            <c:idx val="18"/>
            <c:marker>
              <c:spPr>
                <a:solidFill>
                  <a:srgbClr val="99CC00"/>
                </a:solidFill>
              </c:spPr>
            </c:marker>
            <c:bubble3D val="0"/>
          </c:dPt>
          <c:dPt>
            <c:idx val="19"/>
            <c:marker>
              <c:spPr>
                <a:solidFill>
                  <a:srgbClr val="99CC00"/>
                </a:solidFill>
              </c:spPr>
            </c:marker>
            <c:bubble3D val="0"/>
          </c:dPt>
          <c:dPt>
            <c:idx val="20"/>
            <c:marker>
              <c:spPr>
                <a:solidFill>
                  <a:srgbClr val="99CC00"/>
                </a:solidFill>
              </c:spPr>
            </c:marker>
            <c:bubble3D val="0"/>
          </c:dPt>
          <c:dPt>
            <c:idx val="21"/>
            <c:marker>
              <c:spPr>
                <a:solidFill>
                  <a:srgbClr val="99CC00"/>
                </a:solidFill>
              </c:spPr>
            </c:marker>
            <c:bubble3D val="0"/>
          </c:dPt>
          <c:dLbls>
            <c:dLbl>
              <c:idx val="0"/>
              <c:layout>
                <c:manualLayout>
                  <c:x val="-1.8340247608085673E-2"/>
                  <c:y val="-4.1090341813872534E-2"/>
                </c:manualLayout>
              </c:layout>
              <c:tx>
                <c:strRef>
                  <c:f>Tabelle1!$A$16</c:f>
                  <c:strCache>
                    <c:ptCount val="1"/>
                    <c:pt idx="0">
                      <c:v>Honroso</c:v>
                    </c:pt>
                  </c:strCache>
                </c:strRef>
              </c:tx>
              <c:spPr>
                <a:solidFill>
                  <a:schemeClr val="accent1"/>
                </a:solidFill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bg1"/>
                      </a:solidFill>
                    </a:defRPr>
                  </a:pPr>
                  <a:endParaRPr lang="de-DE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strRef>
                  <c:f>Tabelle1!$A$17</c:f>
                  <c:strCache>
                    <c:ptCount val="1"/>
                    <c:pt idx="0">
                      <c:v>Licampo</c:v>
                    </c:pt>
                  </c:strCache>
                </c:strRef>
              </c:tx>
              <c:spPr>
                <a:solidFill>
                  <a:schemeClr val="accent1"/>
                </a:solidFill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bg1"/>
                      </a:solidFill>
                    </a:defRPr>
                  </a:pPr>
                  <a:endParaRPr lang="de-D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1372780591519319E-2"/>
                  <c:y val="-3.3663767998841881E-2"/>
                </c:manualLayout>
              </c:layout>
              <c:tx>
                <c:strRef>
                  <c:f>Tabelle1!$A$18</c:f>
                  <c:strCache>
                    <c:ptCount val="1"/>
                    <c:pt idx="0">
                      <c:v>Achat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strRef>
                  <c:f>Tabelle1!$A$19</c:f>
                  <c:strCache>
                    <c:ptCount val="1"/>
                    <c:pt idx="0">
                      <c:v>Blog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strRef>
                  <c:f>Tabelle1!$A$20</c:f>
                  <c:strCache>
                    <c:ptCount val="1"/>
                    <c:pt idx="0">
                      <c:v>Kaiman</c:v>
                    </c:pt>
                  </c:strCache>
                </c:strRef>
              </c:tx>
              <c:spPr>
                <a:solidFill>
                  <a:schemeClr val="accent1"/>
                </a:solidFill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bg1"/>
                      </a:solidFill>
                    </a:defRPr>
                  </a:pPr>
                  <a:endParaRPr lang="de-D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strRef>
                  <c:f>Tabelle1!$A$21</c:f>
                  <c:strCache>
                    <c:ptCount val="1"/>
                    <c:pt idx="0">
                      <c:v>Logique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strRef>
                  <c:f>Tabelle1!$A$22</c:f>
                  <c:strCache>
                    <c:ptCount val="1"/>
                    <c:pt idx="0">
                      <c:v>Quadriga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pPr>
                      <a:defRPr sz="1000" b="1">
                        <a:solidFill>
                          <a:schemeClr val="bg1"/>
                        </a:solidFill>
                      </a:defRPr>
                    </a:pPr>
                    <a:r>
                      <a:rPr lang="de-DE" sz="1000" b="1" dirty="0" smtClean="0">
                        <a:solidFill>
                          <a:schemeClr val="bg1"/>
                        </a:solidFill>
                      </a:rPr>
                      <a:t>Valerio</a:t>
                    </a:r>
                    <a:endParaRPr lang="de-DE" sz="1000" b="1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solidFill>
                  <a:schemeClr val="accent1"/>
                </a:solidFill>
              </c:sp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7.384948275889304E-2"/>
                  <c:y val="-1.7630195971491382E-2"/>
                </c:manualLayout>
              </c:layout>
              <c:tx>
                <c:strRef>
                  <c:f>Tabelle1!$A$24</c:f>
                  <c:strCache>
                    <c:ptCount val="1"/>
                    <c:pt idx="0">
                      <c:v>Virtuose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/>
              <c:tx>
                <c:strRef>
                  <c:f>Tabelle1!$A$25</c:f>
                  <c:strCache>
                    <c:ptCount val="1"/>
                    <c:pt idx="0">
                      <c:v>Turandot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57144203566639E-2"/>
                  <c:y val="-2.0302457976049799E-2"/>
                </c:manualLayout>
              </c:layout>
              <c:tx>
                <c:strRef>
                  <c:f>Tabelle1!$A$26</c:f>
                  <c:strCache>
                    <c:ptCount val="1"/>
                    <c:pt idx="0">
                      <c:v>Sponsor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6.8094461331573999E-2"/>
                  <c:y val="-1.7630195971491382E-2"/>
                </c:manualLayout>
              </c:layout>
              <c:tx>
                <c:strRef>
                  <c:f>Tabelle1!$A$27</c:f>
                  <c:strCache>
                    <c:ptCount val="1"/>
                    <c:pt idx="0">
                      <c:v>Irondal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/>
              <c:tx>
                <c:strRef>
                  <c:f>Tabelle1!$A$28</c:f>
                  <c:strCache>
                    <c:ptCount val="1"/>
                    <c:pt idx="0">
                      <c:v>Ambero</c:v>
                    </c:pt>
                  </c:strCache>
                </c:strRef>
              </c:tx>
              <c:spPr>
                <a:solidFill>
                  <a:schemeClr val="accent1"/>
                </a:solidFill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bg1"/>
                      </a:solidFill>
                    </a:defRPr>
                  </a:pPr>
                  <a:endParaRPr lang="de-D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/>
              <c:tx>
                <c:strRef>
                  <c:f>Tabelle1!$A$29</c:f>
                  <c:strCache>
                    <c:ptCount val="1"/>
                    <c:pt idx="0">
                      <c:v>Albion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1.0398296172574388E-2"/>
                  <c:y val="-1.7399896624175175E-2"/>
                </c:manualLayout>
              </c:layout>
              <c:tx>
                <c:strRef>
                  <c:f>Tabelle1!$A$30</c:f>
                  <c:strCache>
                    <c:ptCount val="1"/>
                    <c:pt idx="0">
                      <c:v>Barimero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1806745011481084E-2"/>
                  <c:y val="-3.3663767998841881E-2"/>
                </c:manualLayout>
              </c:layout>
              <c:tx>
                <c:strRef>
                  <c:f>Tabelle1!$A$31</c:f>
                  <c:strCache>
                    <c:ptCount val="1"/>
                    <c:pt idx="0">
                      <c:v>Chouss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/>
              <c:tx>
                <c:strRef>
                  <c:f>Tabelle1!$A$32</c:f>
                  <c:strCache>
                    <c:ptCount val="1"/>
                    <c:pt idx="0">
                      <c:v>Serafina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7998805819890472E-2"/>
                  <c:y val="-5.5041864035309161E-2"/>
                </c:manualLayout>
              </c:layout>
              <c:tx>
                <c:strRef>
                  <c:f>Tabelle1!$A$33</c:f>
                  <c:strCache>
                    <c:ptCount val="1"/>
                    <c:pt idx="0">
                      <c:v>Thalassa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/>
              <c:tx>
                <c:strRef>
                  <c:f>Tabelle1!$A$34</c:f>
                  <c:strCache>
                    <c:ptCount val="1"/>
                    <c:pt idx="0">
                      <c:v>Kabota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/>
              <c:tx>
                <c:strRef>
                  <c:f>Tabelle1!$A$35</c:f>
                  <c:strCache>
                    <c:ptCount val="1"/>
                    <c:pt idx="0">
                      <c:v>Resista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/>
              <c:tx>
                <c:strRef>
                  <c:f>Tabelle1!$A$36</c:f>
                  <c:strCache>
                    <c:ptCount val="1"/>
                    <c:pt idx="0">
                      <c:v>Barflip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/>
              <c:tx>
                <c:strRef>
                  <c:f>Tabelle1!$A$37</c:f>
                  <c:strCache>
                    <c:ptCount val="1"/>
                    <c:pt idx="0">
                      <c:v>Cancan</c:v>
                    </c:pt>
                  </c:strCache>
                </c:strRef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7.5246957766642808E-2"/>
                  <c:y val="-6.5140732088795811E-2"/>
                </c:manualLayout>
              </c:layout>
              <c:tx>
                <c:strRef>
                  <c:f>Tabelle1!$A$38</c:f>
                  <c:strCache>
                    <c:ptCount val="1"/>
                    <c:pt idx="0">
                      <c:v>Tivoli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5.6195836060342952E-2"/>
                  <c:y val="-3.6743602562678224E-2"/>
                </c:manualLayout>
              </c:layout>
              <c:tx>
                <c:strRef>
                  <c:f>Tabelle1!$A$39</c:f>
                  <c:strCache>
                    <c:ptCount val="1"/>
                    <c:pt idx="0">
                      <c:v>Zocalo</c:v>
                    </c:pt>
                  </c:strCache>
                </c:strRef>
              </c:tx>
              <c:spPr>
                <a:solidFill>
                  <a:schemeClr val="accent1"/>
                </a:solidFill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bg1"/>
                      </a:solidFill>
                    </a:defRPr>
                  </a:pPr>
                  <a:endParaRPr lang="de-DE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</c:spPr>
            <c:txPr>
              <a:bodyPr/>
              <a:lstStyle/>
              <a:p>
                <a:pPr>
                  <a:defRPr sz="10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Tabelle1!$C$16:$C$39</c:f>
              <c:numCache>
                <c:formatCode>General</c:formatCode>
                <c:ptCount val="24"/>
                <c:pt idx="0">
                  <c:v>121</c:v>
                </c:pt>
                <c:pt idx="1">
                  <c:v>119</c:v>
                </c:pt>
                <c:pt idx="2">
                  <c:v>114</c:v>
                </c:pt>
                <c:pt idx="3">
                  <c:v>113</c:v>
                </c:pt>
                <c:pt idx="4">
                  <c:v>118</c:v>
                </c:pt>
                <c:pt idx="5">
                  <c:v>118</c:v>
                </c:pt>
                <c:pt idx="6">
                  <c:v>115</c:v>
                </c:pt>
                <c:pt idx="7">
                  <c:v>120</c:v>
                </c:pt>
                <c:pt idx="8">
                  <c:v>118</c:v>
                </c:pt>
                <c:pt idx="9">
                  <c:v>119</c:v>
                </c:pt>
                <c:pt idx="10">
                  <c:v>116</c:v>
                </c:pt>
                <c:pt idx="11">
                  <c:v>110</c:v>
                </c:pt>
                <c:pt idx="12">
                  <c:v>111</c:v>
                </c:pt>
                <c:pt idx="13">
                  <c:v>115</c:v>
                </c:pt>
                <c:pt idx="14">
                  <c:v>113</c:v>
                </c:pt>
                <c:pt idx="15">
                  <c:v>108</c:v>
                </c:pt>
                <c:pt idx="16">
                  <c:v>114</c:v>
                </c:pt>
                <c:pt idx="17">
                  <c:v>116</c:v>
                </c:pt>
                <c:pt idx="18">
                  <c:v>107</c:v>
                </c:pt>
                <c:pt idx="19">
                  <c:v>112</c:v>
                </c:pt>
                <c:pt idx="20">
                  <c:v>97</c:v>
                </c:pt>
                <c:pt idx="21">
                  <c:v>99</c:v>
                </c:pt>
                <c:pt idx="22">
                  <c:v>110</c:v>
                </c:pt>
                <c:pt idx="23">
                  <c:v>107</c:v>
                </c:pt>
              </c:numCache>
            </c:numRef>
          </c:xVal>
          <c:yVal>
            <c:numRef>
              <c:f>Tabelle1!$B$16:$B$39</c:f>
              <c:numCache>
                <c:formatCode>General</c:formatCode>
                <c:ptCount val="24"/>
                <c:pt idx="0">
                  <c:v>108</c:v>
                </c:pt>
                <c:pt idx="1">
                  <c:v>103</c:v>
                </c:pt>
                <c:pt idx="2">
                  <c:v>106</c:v>
                </c:pt>
                <c:pt idx="3">
                  <c:v>104</c:v>
                </c:pt>
                <c:pt idx="4">
                  <c:v>110</c:v>
                </c:pt>
                <c:pt idx="5">
                  <c:v>109</c:v>
                </c:pt>
                <c:pt idx="6">
                  <c:v>103</c:v>
                </c:pt>
                <c:pt idx="7">
                  <c:v>111</c:v>
                </c:pt>
                <c:pt idx="8">
                  <c:v>108</c:v>
                </c:pt>
                <c:pt idx="9">
                  <c:v>108</c:v>
                </c:pt>
                <c:pt idx="10">
                  <c:v>105</c:v>
                </c:pt>
                <c:pt idx="11">
                  <c:v>106</c:v>
                </c:pt>
                <c:pt idx="12">
                  <c:v>106</c:v>
                </c:pt>
                <c:pt idx="13">
                  <c:v>110</c:v>
                </c:pt>
                <c:pt idx="14">
                  <c:v>106</c:v>
                </c:pt>
                <c:pt idx="15">
                  <c:v>105</c:v>
                </c:pt>
                <c:pt idx="16">
                  <c:v>105</c:v>
                </c:pt>
                <c:pt idx="17">
                  <c:v>105</c:v>
                </c:pt>
                <c:pt idx="18">
                  <c:v>101</c:v>
                </c:pt>
                <c:pt idx="19">
                  <c:v>107</c:v>
                </c:pt>
                <c:pt idx="20">
                  <c:v>102</c:v>
                </c:pt>
                <c:pt idx="21">
                  <c:v>103</c:v>
                </c:pt>
                <c:pt idx="22">
                  <c:v>106</c:v>
                </c:pt>
                <c:pt idx="23">
                  <c:v>105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403520"/>
        <c:axId val="56296960"/>
      </c:scatterChart>
      <c:valAx>
        <c:axId val="45403520"/>
        <c:scaling>
          <c:orientation val="minMax"/>
          <c:min val="9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TM-Etrag 1. Schnitt rel.</a:t>
                </a:r>
              </a:p>
            </c:rich>
          </c:tx>
          <c:layout>
            <c:manualLayout>
              <c:xMode val="edge"/>
              <c:yMode val="edge"/>
              <c:x val="0.40627568500814287"/>
              <c:y val="0.9462875337083758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6296960"/>
        <c:crosses val="autoZero"/>
        <c:crossBetween val="midCat"/>
      </c:valAx>
      <c:valAx>
        <c:axId val="562969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TM-Ertrag gesamt rel.</a:t>
                </a:r>
              </a:p>
            </c:rich>
          </c:tx>
          <c:layout>
            <c:manualLayout>
              <c:xMode val="edge"/>
              <c:yMode val="edge"/>
              <c:x val="0"/>
              <c:y val="0.2343971461083448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540352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de-DE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4B54A4-22AB-450E-92FB-714F50AD1E8E}" type="doc">
      <dgm:prSet loTypeId="urn:microsoft.com/office/officeart/2005/8/layout/arrow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D80555B-66BB-47EC-AC5D-4045B5CFE718}">
      <dgm:prSet phldrT="[Text]"/>
      <dgm:spPr/>
      <dgm:t>
        <a:bodyPr/>
        <a:lstStyle/>
        <a:p>
          <a:r>
            <a:rPr lang="de-DE" dirty="0" smtClean="0"/>
            <a:t>Zucker</a:t>
          </a:r>
          <a:endParaRPr lang="de-DE" dirty="0"/>
        </a:p>
      </dgm:t>
    </dgm:pt>
    <dgm:pt modelId="{93B2B1FF-07AD-4D8F-9BA1-ECD3D275E1B0}" type="parTrans" cxnId="{75DDFF37-B343-4CA8-BF14-C5429B3440A6}">
      <dgm:prSet/>
      <dgm:spPr/>
      <dgm:t>
        <a:bodyPr/>
        <a:lstStyle/>
        <a:p>
          <a:endParaRPr lang="de-DE"/>
        </a:p>
      </dgm:t>
    </dgm:pt>
    <dgm:pt modelId="{949501D8-BE8B-438A-9EA4-D444AD196EA4}" type="sibTrans" cxnId="{75DDFF37-B343-4CA8-BF14-C5429B3440A6}">
      <dgm:prSet/>
      <dgm:spPr/>
      <dgm:t>
        <a:bodyPr/>
        <a:lstStyle/>
        <a:p>
          <a:endParaRPr lang="de-DE"/>
        </a:p>
      </dgm:t>
    </dgm:pt>
    <dgm:pt modelId="{8B7341CB-9687-41EB-A5CE-289BBF6A78C0}">
      <dgm:prSet phldrT="[Text]"/>
      <dgm:spPr/>
      <dgm:t>
        <a:bodyPr/>
        <a:lstStyle/>
        <a:p>
          <a:r>
            <a:rPr lang="de-DE" dirty="0" smtClean="0"/>
            <a:t>Lignin</a:t>
          </a:r>
          <a:endParaRPr lang="de-DE" dirty="0"/>
        </a:p>
      </dgm:t>
    </dgm:pt>
    <dgm:pt modelId="{D80E63BF-CE98-4396-87A0-781118687D3F}" type="parTrans" cxnId="{7FF3F23C-ADBA-4E75-824C-0B11268C1516}">
      <dgm:prSet/>
      <dgm:spPr/>
      <dgm:t>
        <a:bodyPr/>
        <a:lstStyle/>
        <a:p>
          <a:endParaRPr lang="de-DE"/>
        </a:p>
      </dgm:t>
    </dgm:pt>
    <dgm:pt modelId="{A0DD5655-0A9A-455E-83FA-82D64862F76C}" type="sibTrans" cxnId="{7FF3F23C-ADBA-4E75-824C-0B11268C1516}">
      <dgm:prSet/>
      <dgm:spPr/>
      <dgm:t>
        <a:bodyPr/>
        <a:lstStyle/>
        <a:p>
          <a:endParaRPr lang="de-DE"/>
        </a:p>
      </dgm:t>
    </dgm:pt>
    <dgm:pt modelId="{A53AA929-F937-4B81-B6A1-CD4D43D2766B}" type="pres">
      <dgm:prSet presAssocID="{BF4B54A4-22AB-450E-92FB-714F50AD1E8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A767D7E0-B9A8-4B94-B658-BD3B07A98DBB}" type="pres">
      <dgm:prSet presAssocID="{7D80555B-66BB-47EC-AC5D-4045B5CFE718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0E04AC3-4816-476E-B126-9310EBCBA566}" type="pres">
      <dgm:prSet presAssocID="{8B7341CB-9687-41EB-A5CE-289BBF6A78C0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B923CAB7-75CE-4CBB-9404-96FF95E6AD55}" type="presOf" srcId="{7D80555B-66BB-47EC-AC5D-4045B5CFE718}" destId="{A767D7E0-B9A8-4B94-B658-BD3B07A98DBB}" srcOrd="0" destOrd="0" presId="urn:microsoft.com/office/officeart/2005/8/layout/arrow1"/>
    <dgm:cxn modelId="{75DDFF37-B343-4CA8-BF14-C5429B3440A6}" srcId="{BF4B54A4-22AB-450E-92FB-714F50AD1E8E}" destId="{7D80555B-66BB-47EC-AC5D-4045B5CFE718}" srcOrd="0" destOrd="0" parTransId="{93B2B1FF-07AD-4D8F-9BA1-ECD3D275E1B0}" sibTransId="{949501D8-BE8B-438A-9EA4-D444AD196EA4}"/>
    <dgm:cxn modelId="{7FF3F23C-ADBA-4E75-824C-0B11268C1516}" srcId="{BF4B54A4-22AB-450E-92FB-714F50AD1E8E}" destId="{8B7341CB-9687-41EB-A5CE-289BBF6A78C0}" srcOrd="1" destOrd="0" parTransId="{D80E63BF-CE98-4396-87A0-781118687D3F}" sibTransId="{A0DD5655-0A9A-455E-83FA-82D64862F76C}"/>
    <dgm:cxn modelId="{F78CE3CF-0D1A-4786-9A66-C63150D58ADA}" type="presOf" srcId="{8B7341CB-9687-41EB-A5CE-289BBF6A78C0}" destId="{40E04AC3-4816-476E-B126-9310EBCBA566}" srcOrd="0" destOrd="0" presId="urn:microsoft.com/office/officeart/2005/8/layout/arrow1"/>
    <dgm:cxn modelId="{35F7AD61-E64B-445C-96C5-8E3CDECC8035}" type="presOf" srcId="{BF4B54A4-22AB-450E-92FB-714F50AD1E8E}" destId="{A53AA929-F937-4B81-B6A1-CD4D43D2766B}" srcOrd="0" destOrd="0" presId="urn:microsoft.com/office/officeart/2005/8/layout/arrow1"/>
    <dgm:cxn modelId="{04A49509-ADA2-4E96-B402-610E11B449E5}" type="presParOf" srcId="{A53AA929-F937-4B81-B6A1-CD4D43D2766B}" destId="{A767D7E0-B9A8-4B94-B658-BD3B07A98DBB}" srcOrd="0" destOrd="0" presId="urn:microsoft.com/office/officeart/2005/8/layout/arrow1"/>
    <dgm:cxn modelId="{4B44BF7B-93E3-4444-9F15-28122C50BC3C}" type="presParOf" srcId="{A53AA929-F937-4B81-B6A1-CD4D43D2766B}" destId="{40E04AC3-4816-476E-B126-9310EBCBA566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67D7E0-B9A8-4B94-B658-BD3B07A98DBB}">
      <dsp:nvSpPr>
        <dsp:cNvPr id="0" name=""/>
        <dsp:cNvSpPr/>
      </dsp:nvSpPr>
      <dsp:spPr>
        <a:xfrm rot="16200000">
          <a:off x="870" y="135"/>
          <a:ext cx="1007841" cy="1007841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/>
            <a:t>Zucker</a:t>
          </a:r>
          <a:endParaRPr lang="de-DE" sz="1500" kern="1200" dirty="0"/>
        </a:p>
      </dsp:txBody>
      <dsp:txXfrm rot="5400000">
        <a:off x="177242" y="252095"/>
        <a:ext cx="831469" cy="503921"/>
      </dsp:txXfrm>
    </dsp:sp>
    <dsp:sp modelId="{40E04AC3-4816-476E-B126-9310EBCBA566}">
      <dsp:nvSpPr>
        <dsp:cNvPr id="0" name=""/>
        <dsp:cNvSpPr/>
      </dsp:nvSpPr>
      <dsp:spPr>
        <a:xfrm rot="5400000">
          <a:off x="3119408" y="135"/>
          <a:ext cx="1007841" cy="1007841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/>
            <a:t>Lignin</a:t>
          </a:r>
          <a:endParaRPr lang="de-DE" sz="1500" kern="1200" dirty="0"/>
        </a:p>
      </dsp:txBody>
      <dsp:txXfrm rot="-5400000">
        <a:off x="3119408" y="252095"/>
        <a:ext cx="831469" cy="503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302527" cy="71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8457" tIns="69228" rIns="138457" bIns="69228" numCol="1" anchor="t" anchorCtr="0" compatLnSpc="1">
            <a:prstTxWarp prst="textNoShape">
              <a:avLst/>
            </a:prstTxWarp>
          </a:bodyPr>
          <a:lstStyle>
            <a:lvl1pPr defTabSz="1384740">
              <a:defRPr sz="1900" smtClean="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5699" y="1"/>
            <a:ext cx="4302527" cy="71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8457" tIns="69228" rIns="138457" bIns="69228" numCol="1" anchor="t" anchorCtr="0" compatLnSpc="1">
            <a:prstTxWarp prst="textNoShape">
              <a:avLst/>
            </a:prstTxWarp>
          </a:bodyPr>
          <a:lstStyle>
            <a:lvl1pPr algn="r" defTabSz="1384740">
              <a:defRPr sz="1900" smtClean="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7475" y="1073150"/>
            <a:ext cx="7153275" cy="5364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172" y="6793383"/>
            <a:ext cx="7281882" cy="643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8457" tIns="69228" rIns="138457" bIns="692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588983"/>
            <a:ext cx="4302527" cy="71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8457" tIns="69228" rIns="138457" bIns="69228" numCol="1" anchor="b" anchorCtr="0" compatLnSpc="1">
            <a:prstTxWarp prst="textNoShape">
              <a:avLst/>
            </a:prstTxWarp>
          </a:bodyPr>
          <a:lstStyle>
            <a:lvl1pPr defTabSz="1384740">
              <a:defRPr sz="1900" smtClean="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5699" y="13588983"/>
            <a:ext cx="4302527" cy="71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8457" tIns="69228" rIns="138457" bIns="69228" numCol="1" anchor="b" anchorCtr="0" compatLnSpc="1">
            <a:prstTxWarp prst="textNoShape">
              <a:avLst/>
            </a:prstTxWarp>
          </a:bodyPr>
          <a:lstStyle>
            <a:lvl1pPr algn="r" defTabSz="1384740">
              <a:defRPr sz="1900" smtClean="0"/>
            </a:lvl1pPr>
          </a:lstStyle>
          <a:p>
            <a:pPr>
              <a:defRPr/>
            </a:pPr>
            <a:fld id="{E84EEDE1-F0C7-4F0E-B7D0-6961AEA6A12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77256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87475" y="1071563"/>
            <a:ext cx="7153275" cy="5365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4539" y="6795020"/>
            <a:ext cx="7279151" cy="6436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131857" tIns="65929" rIns="131857" bIns="65929"/>
          <a:lstStyle/>
          <a:p>
            <a:endParaRPr lang="nl-NL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Werbung\Entwuerfe\Logos\dsv-logo\abbinder-ppt-rg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3436"/>
            <a:ext cx="9144000" cy="72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"/>
            <a:ext cx="9144000" cy="6309319"/>
          </a:xfrm>
          <a:prstGeom prst="rect">
            <a:avLst/>
          </a:prstGeom>
          <a:solidFill>
            <a:srgbClr val="0087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b"/>
          <a:lstStyle>
            <a:lvl1pPr marL="809625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989013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684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de-DE" sz="900" b="1" dirty="0" smtClean="0">
              <a:solidFill>
                <a:schemeClr val="bg1"/>
              </a:solidFill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5"/>
            <a:ext cx="7772400" cy="1066800"/>
          </a:xfrm>
        </p:spPr>
        <p:txBody>
          <a:bodyPr/>
          <a:lstStyle>
            <a:lvl1pPr algn="ctr">
              <a:defRPr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119438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22815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67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34138" y="620713"/>
            <a:ext cx="2024062" cy="51943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1950" y="620713"/>
            <a:ext cx="5919788" cy="51943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1422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>
  <p:cSld name="Titel en diagram of organi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1313" y="304800"/>
            <a:ext cx="7696200" cy="762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de-DE"/>
          </a:p>
        </p:txBody>
      </p:sp>
      <p:sp>
        <p:nvSpPr>
          <p:cNvPr id="3" name="Tijdelijke aanduiding voor SmartArt 2"/>
          <p:cNvSpPr>
            <a:spLocks noGrp="1"/>
          </p:cNvSpPr>
          <p:nvPr>
            <p:ph type="dgm" idx="1"/>
          </p:nvPr>
        </p:nvSpPr>
        <p:spPr>
          <a:xfrm>
            <a:off x="349250" y="1143000"/>
            <a:ext cx="7848600" cy="4572000"/>
          </a:xfrm>
        </p:spPr>
        <p:txBody>
          <a:bodyPr/>
          <a:lstStyle/>
          <a:p>
            <a:pPr lvl="0"/>
            <a:endParaRPr lang="de-DE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64008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9436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F64E1-D99E-401D-B750-BDFA7170D1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578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1954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8943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7002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1380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7513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106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254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06297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22422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1950" y="620713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002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</p:txBody>
      </p:sp>
      <p:pic>
        <p:nvPicPr>
          <p:cNvPr id="5" name="Picture 2" descr="F:\Werbung\Entwuerfe\Logos\dsv-logo\abbinder-ppt-rgb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3436"/>
            <a:ext cx="9144000" cy="72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8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877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877C"/>
          </a:solidFill>
          <a:latin typeface="Arial Black" pitchFamily="34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877C"/>
          </a:solidFill>
          <a:latin typeface="Arial Black" pitchFamily="34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877C"/>
          </a:solidFill>
          <a:latin typeface="Arial Black" pitchFamily="34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877C"/>
          </a:solidFill>
          <a:latin typeface="Arial Black" pitchFamily="34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877C"/>
          </a:solidFill>
          <a:latin typeface="Arial Black" pitchFamily="34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877C"/>
          </a:solidFill>
          <a:latin typeface="Arial Black" pitchFamily="34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877C"/>
          </a:solidFill>
          <a:latin typeface="Arial Black" pitchFamily="34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877C"/>
          </a:solidFill>
          <a:latin typeface="Arial Black" pitchFamily="34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877C"/>
        </a:buClr>
        <a:buFont typeface="Wingdings" pitchFamily="2" charset="2"/>
        <a:buChar char="§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-"/>
        <a:defRPr sz="16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de-DE" dirty="0" smtClean="0"/>
          </a:p>
        </p:txBody>
      </p:sp>
      <p:pic>
        <p:nvPicPr>
          <p:cNvPr id="1026" name="Picture 2" descr="E:\DCIM\105_PANA\P10503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3928"/>
            <a:ext cx="8294882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8785" y="620688"/>
            <a:ext cx="7772400" cy="1323439"/>
          </a:xfrm>
        </p:spPr>
        <p:txBody>
          <a:bodyPr/>
          <a:lstStyle/>
          <a:p>
            <a:pPr algn="l"/>
            <a:r>
              <a:rPr lang="de-DE" sz="2000" dirty="0">
                <a:solidFill>
                  <a:srgbClr val="009386"/>
                </a:solidFill>
              </a:rPr>
              <a:t>Einblick in die Gräserzüchtung: </a:t>
            </a:r>
            <a:r>
              <a:rPr lang="de-DE" sz="2000" dirty="0" smtClean="0">
                <a:solidFill>
                  <a:srgbClr val="009386"/>
                </a:solidFill>
              </a:rPr>
              <a:t/>
            </a:r>
            <a:br>
              <a:rPr lang="de-DE" sz="2000" dirty="0" smtClean="0">
                <a:solidFill>
                  <a:srgbClr val="009386"/>
                </a:solidFill>
              </a:rPr>
            </a:br>
            <a:r>
              <a:rPr lang="de-DE" sz="2000" dirty="0">
                <a:solidFill>
                  <a:srgbClr val="009386"/>
                </a:solidFill>
              </a:rPr>
              <a:t/>
            </a:r>
            <a:br>
              <a:rPr lang="de-DE" sz="2000" dirty="0">
                <a:solidFill>
                  <a:srgbClr val="009386"/>
                </a:solidFill>
              </a:rPr>
            </a:br>
            <a:r>
              <a:rPr lang="de-DE" sz="2000" dirty="0" smtClean="0">
                <a:solidFill>
                  <a:srgbClr val="009386"/>
                </a:solidFill>
              </a:rPr>
              <a:t>Moderne </a:t>
            </a:r>
            <a:r>
              <a:rPr lang="de-DE" sz="2000" dirty="0">
                <a:solidFill>
                  <a:srgbClr val="009386"/>
                </a:solidFill>
              </a:rPr>
              <a:t>Gräserzüchtung erhöht die Milchleistung aus dem Grundfutter</a:t>
            </a:r>
          </a:p>
        </p:txBody>
      </p:sp>
    </p:spTree>
    <p:extLst>
      <p:ext uri="{BB962C8B-B14F-4D97-AF65-F5344CB8AC3E}">
        <p14:creationId xmlns:p14="http://schemas.microsoft.com/office/powerpoint/2010/main" val="132144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0" y="557146"/>
            <a:ext cx="6529613" cy="495589"/>
          </a:xfrm>
        </p:spPr>
        <p:txBody>
          <a:bodyPr/>
          <a:lstStyle/>
          <a:p>
            <a:r>
              <a:rPr lang="de-DE" dirty="0"/>
              <a:t>Wesentliche Zuchtziele Futterqualität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412776"/>
            <a:ext cx="7772400" cy="4114800"/>
          </a:xfrm>
        </p:spPr>
        <p:txBody>
          <a:bodyPr/>
          <a:lstStyle/>
          <a:p>
            <a:r>
              <a:rPr lang="de-DE" sz="2200" dirty="0" smtClean="0"/>
              <a:t>Ligninstruktur		Zellwandverdaulichkeit</a:t>
            </a:r>
          </a:p>
          <a:p>
            <a:endParaRPr lang="de-DE" sz="2200" dirty="0" smtClean="0"/>
          </a:p>
          <a:p>
            <a:r>
              <a:rPr lang="de-DE" sz="2200" dirty="0" smtClean="0"/>
              <a:t>Zellinhalt			Zuckergehalt</a:t>
            </a:r>
          </a:p>
          <a:p>
            <a:endParaRPr lang="de-DE" sz="2200" dirty="0"/>
          </a:p>
          <a:p>
            <a:r>
              <a:rPr lang="de-DE" sz="2200" dirty="0" smtClean="0"/>
              <a:t>Blütenstandsbildung	Verdaulichkeit</a:t>
            </a:r>
          </a:p>
          <a:p>
            <a:endParaRPr lang="de-DE" sz="2200" dirty="0" smtClean="0"/>
          </a:p>
          <a:p>
            <a:r>
              <a:rPr lang="de-DE" sz="2200" dirty="0" smtClean="0"/>
              <a:t>Rostresistenz		Zuckergehalt, Pilzbelastung</a:t>
            </a:r>
          </a:p>
          <a:p>
            <a:endParaRPr lang="de-DE" sz="2200" dirty="0" smtClean="0"/>
          </a:p>
          <a:p>
            <a:r>
              <a:rPr lang="de-DE" sz="2200" dirty="0" smtClean="0"/>
              <a:t>Narbendichte		Aschegehalt</a:t>
            </a:r>
          </a:p>
          <a:p>
            <a:endParaRPr lang="de-DE" sz="2200" dirty="0"/>
          </a:p>
          <a:p>
            <a:r>
              <a:rPr lang="de-DE" sz="2200" dirty="0" smtClean="0"/>
              <a:t>Inhaltsstoffe		Zucker, Protein</a:t>
            </a:r>
          </a:p>
          <a:p>
            <a:endParaRPr lang="de-DE" sz="2200" dirty="0" smtClean="0"/>
          </a:p>
        </p:txBody>
      </p:sp>
    </p:spTree>
    <p:extLst>
      <p:ext uri="{BB962C8B-B14F-4D97-AF65-F5344CB8AC3E}">
        <p14:creationId xmlns:p14="http://schemas.microsoft.com/office/powerpoint/2010/main" val="1096507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DSCN02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51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-900608" y="415607"/>
            <a:ext cx="7583488" cy="492443"/>
          </a:xfrm>
        </p:spPr>
        <p:txBody>
          <a:bodyPr/>
          <a:lstStyle/>
          <a:p>
            <a:pPr algn="ctr"/>
            <a:r>
              <a:rPr lang="nl-NL" altLang="de-DE" sz="2600" dirty="0">
                <a:solidFill>
                  <a:srgbClr val="009386"/>
                </a:solidFill>
              </a:rPr>
              <a:t>Mahlen von NIRS-Proben</a:t>
            </a:r>
            <a:r>
              <a:rPr lang="nl-NL" altLang="de-DE" sz="2200" dirty="0">
                <a:solidFill>
                  <a:srgbClr val="009386"/>
                </a:solidFill>
              </a:rPr>
              <a:t> </a:t>
            </a:r>
          </a:p>
        </p:txBody>
      </p:sp>
      <p:pic>
        <p:nvPicPr>
          <p:cNvPr id="12291" name="Picture 3" descr="MonstersMalen0205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1"/>
          <a:stretch>
            <a:fillRect/>
          </a:stretch>
        </p:blipFill>
        <p:spPr bwMode="auto">
          <a:xfrm>
            <a:off x="4585774" y="3665288"/>
            <a:ext cx="4557439" cy="323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G_0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513" y="877539"/>
            <a:ext cx="3888700" cy="269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5" descr="IMG_00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5" y="1556792"/>
            <a:ext cx="4237566" cy="317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12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23550" y="476672"/>
            <a:ext cx="6282681" cy="523220"/>
          </a:xfrm>
        </p:spPr>
        <p:txBody>
          <a:bodyPr/>
          <a:lstStyle/>
          <a:p>
            <a:r>
              <a:rPr lang="nl-NL" altLang="de-DE" sz="2800" dirty="0"/>
              <a:t>NIRS Analysen</a:t>
            </a:r>
          </a:p>
        </p:txBody>
      </p:sp>
      <p:pic>
        <p:nvPicPr>
          <p:cNvPr id="13315" name="Picture 3" descr="IMG_11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" y="1117600"/>
            <a:ext cx="4906069" cy="36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G_11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412" y="3356993"/>
            <a:ext cx="4668588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44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8781" y="532738"/>
            <a:ext cx="8186738" cy="457200"/>
          </a:xfrm>
        </p:spPr>
        <p:txBody>
          <a:bodyPr anchor="ctr"/>
          <a:lstStyle/>
          <a:p>
            <a:pPr algn="ctr"/>
            <a:r>
              <a:rPr lang="nl-NL" altLang="de-DE" dirty="0"/>
              <a:t>Aufbau und Bestandteile der Gräserzellwand</a:t>
            </a:r>
          </a:p>
        </p:txBody>
      </p:sp>
      <p:sp>
        <p:nvSpPr>
          <p:cNvPr id="8195" name="Freeform 3"/>
          <p:cNvSpPr>
            <a:spLocks/>
          </p:cNvSpPr>
          <p:nvPr/>
        </p:nvSpPr>
        <p:spPr bwMode="auto">
          <a:xfrm>
            <a:off x="1201738" y="2097088"/>
            <a:ext cx="715962" cy="3197225"/>
          </a:xfrm>
          <a:custGeom>
            <a:avLst/>
            <a:gdLst>
              <a:gd name="T0" fmla="*/ 0 w 354"/>
              <a:gd name="T1" fmla="*/ 0 h 1620"/>
              <a:gd name="T2" fmla="*/ 264 w 354"/>
              <a:gd name="T3" fmla="*/ 180 h 1620"/>
              <a:gd name="T4" fmla="*/ 324 w 354"/>
              <a:gd name="T5" fmla="*/ 846 h 1620"/>
              <a:gd name="T6" fmla="*/ 192 w 354"/>
              <a:gd name="T7" fmla="*/ 1392 h 1620"/>
              <a:gd name="T8" fmla="*/ 3 w 354"/>
              <a:gd name="T9" fmla="*/ 1620 h 1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4" h="1620">
                <a:moveTo>
                  <a:pt x="0" y="0"/>
                </a:moveTo>
                <a:cubicBezTo>
                  <a:pt x="46" y="32"/>
                  <a:pt x="210" y="39"/>
                  <a:pt x="264" y="180"/>
                </a:cubicBezTo>
                <a:cubicBezTo>
                  <a:pt x="318" y="321"/>
                  <a:pt x="354" y="546"/>
                  <a:pt x="324" y="846"/>
                </a:cubicBezTo>
                <a:cubicBezTo>
                  <a:pt x="294" y="1146"/>
                  <a:pt x="245" y="1263"/>
                  <a:pt x="192" y="1392"/>
                </a:cubicBezTo>
                <a:cubicBezTo>
                  <a:pt x="139" y="1521"/>
                  <a:pt x="42" y="1573"/>
                  <a:pt x="3" y="162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5205413" y="2168525"/>
            <a:ext cx="828675" cy="3197225"/>
          </a:xfrm>
          <a:custGeom>
            <a:avLst/>
            <a:gdLst>
              <a:gd name="T0" fmla="*/ 409 w 409"/>
              <a:gd name="T1" fmla="*/ 0 h 1620"/>
              <a:gd name="T2" fmla="*/ 127 w 409"/>
              <a:gd name="T3" fmla="*/ 180 h 1620"/>
              <a:gd name="T4" fmla="*/ 13 w 409"/>
              <a:gd name="T5" fmla="*/ 810 h 1620"/>
              <a:gd name="T6" fmla="*/ 204 w 409"/>
              <a:gd name="T7" fmla="*/ 1392 h 1620"/>
              <a:gd name="T8" fmla="*/ 406 w 409"/>
              <a:gd name="T9" fmla="*/ 1620 h 1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9" h="1620">
                <a:moveTo>
                  <a:pt x="409" y="0"/>
                </a:moveTo>
                <a:cubicBezTo>
                  <a:pt x="360" y="32"/>
                  <a:pt x="193" y="45"/>
                  <a:pt x="127" y="180"/>
                </a:cubicBezTo>
                <a:cubicBezTo>
                  <a:pt x="61" y="315"/>
                  <a:pt x="0" y="608"/>
                  <a:pt x="13" y="810"/>
                </a:cubicBezTo>
                <a:cubicBezTo>
                  <a:pt x="36" y="1008"/>
                  <a:pt x="139" y="1257"/>
                  <a:pt x="204" y="1392"/>
                </a:cubicBezTo>
                <a:cubicBezTo>
                  <a:pt x="269" y="1527"/>
                  <a:pt x="364" y="1573"/>
                  <a:pt x="406" y="162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197" name="Freeform 5"/>
          <p:cNvSpPr>
            <a:spLocks/>
          </p:cNvSpPr>
          <p:nvPr/>
        </p:nvSpPr>
        <p:spPr bwMode="auto">
          <a:xfrm>
            <a:off x="1104900" y="1600200"/>
            <a:ext cx="4953000" cy="473075"/>
          </a:xfrm>
          <a:custGeom>
            <a:avLst/>
            <a:gdLst>
              <a:gd name="T0" fmla="*/ 0 w 2448"/>
              <a:gd name="T1" fmla="*/ 0 h 240"/>
              <a:gd name="T2" fmla="*/ 1218 w 2448"/>
              <a:gd name="T3" fmla="*/ 228 h 240"/>
              <a:gd name="T4" fmla="*/ 2448 w 2448"/>
              <a:gd name="T5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48" h="240">
                <a:moveTo>
                  <a:pt x="0" y="0"/>
                </a:moveTo>
                <a:cubicBezTo>
                  <a:pt x="203" y="38"/>
                  <a:pt x="534" y="240"/>
                  <a:pt x="1218" y="228"/>
                </a:cubicBezTo>
                <a:cubicBezTo>
                  <a:pt x="1902" y="216"/>
                  <a:pt x="2191" y="35"/>
                  <a:pt x="2448" y="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198" name="Freeform 6"/>
          <p:cNvSpPr>
            <a:spLocks/>
          </p:cNvSpPr>
          <p:nvPr/>
        </p:nvSpPr>
        <p:spPr bwMode="auto">
          <a:xfrm>
            <a:off x="1104900" y="5176838"/>
            <a:ext cx="4953000" cy="614362"/>
          </a:xfrm>
          <a:custGeom>
            <a:avLst/>
            <a:gdLst>
              <a:gd name="T0" fmla="*/ 0 w 2448"/>
              <a:gd name="T1" fmla="*/ 311 h 311"/>
              <a:gd name="T2" fmla="*/ 1296 w 2448"/>
              <a:gd name="T3" fmla="*/ 17 h 311"/>
              <a:gd name="T4" fmla="*/ 2448 w 2448"/>
              <a:gd name="T5" fmla="*/ 31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48" h="311">
                <a:moveTo>
                  <a:pt x="0" y="311"/>
                </a:moveTo>
                <a:cubicBezTo>
                  <a:pt x="216" y="262"/>
                  <a:pt x="612" y="0"/>
                  <a:pt x="1296" y="17"/>
                </a:cubicBezTo>
                <a:cubicBezTo>
                  <a:pt x="1980" y="34"/>
                  <a:pt x="2191" y="262"/>
                  <a:pt x="2448" y="311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2173288" y="2168525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200" name="Freeform 8"/>
          <p:cNvSpPr>
            <a:spLocks/>
          </p:cNvSpPr>
          <p:nvPr/>
        </p:nvSpPr>
        <p:spPr bwMode="auto">
          <a:xfrm>
            <a:off x="2393950" y="2438400"/>
            <a:ext cx="182563" cy="2335213"/>
          </a:xfrm>
          <a:custGeom>
            <a:avLst/>
            <a:gdLst>
              <a:gd name="T0" fmla="*/ 0 w 84"/>
              <a:gd name="T1" fmla="*/ 0 h 1140"/>
              <a:gd name="T2" fmla="*/ 84 w 84"/>
              <a:gd name="T3" fmla="*/ 612 h 1140"/>
              <a:gd name="T4" fmla="*/ 0 w 84"/>
              <a:gd name="T5" fmla="*/ 1140 h 1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4" h="1140">
                <a:moveTo>
                  <a:pt x="0" y="0"/>
                </a:moveTo>
                <a:cubicBezTo>
                  <a:pt x="12" y="102"/>
                  <a:pt x="84" y="422"/>
                  <a:pt x="84" y="612"/>
                </a:cubicBezTo>
                <a:cubicBezTo>
                  <a:pt x="76" y="792"/>
                  <a:pt x="18" y="1030"/>
                  <a:pt x="0" y="1140"/>
                </a:cubicBezTo>
              </a:path>
            </a:pathLst>
          </a:custGeom>
          <a:noFill/>
          <a:ln w="1270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201" name="Freeform 9"/>
          <p:cNvSpPr>
            <a:spLocks/>
          </p:cNvSpPr>
          <p:nvPr/>
        </p:nvSpPr>
        <p:spPr bwMode="auto">
          <a:xfrm>
            <a:off x="2400300" y="4495800"/>
            <a:ext cx="2743200" cy="228600"/>
          </a:xfrm>
          <a:custGeom>
            <a:avLst/>
            <a:gdLst>
              <a:gd name="T0" fmla="*/ 0 w 1236"/>
              <a:gd name="T1" fmla="*/ 79 h 79"/>
              <a:gd name="T2" fmla="*/ 612 w 1236"/>
              <a:gd name="T3" fmla="*/ 1 h 79"/>
              <a:gd name="T4" fmla="*/ 1236 w 1236"/>
              <a:gd name="T5" fmla="*/ 73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36" h="79">
                <a:moveTo>
                  <a:pt x="0" y="79"/>
                </a:moveTo>
                <a:cubicBezTo>
                  <a:pt x="102" y="66"/>
                  <a:pt x="406" y="2"/>
                  <a:pt x="612" y="1"/>
                </a:cubicBezTo>
                <a:cubicBezTo>
                  <a:pt x="818" y="0"/>
                  <a:pt x="1106" y="58"/>
                  <a:pt x="1236" y="73"/>
                </a:cubicBezTo>
              </a:path>
            </a:pathLst>
          </a:custGeom>
          <a:noFill/>
          <a:ln w="1270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202" name="Freeform 10"/>
          <p:cNvSpPr>
            <a:spLocks/>
          </p:cNvSpPr>
          <p:nvPr/>
        </p:nvSpPr>
        <p:spPr bwMode="auto">
          <a:xfrm>
            <a:off x="4781550" y="2438400"/>
            <a:ext cx="285750" cy="2209800"/>
          </a:xfrm>
          <a:custGeom>
            <a:avLst/>
            <a:gdLst>
              <a:gd name="T0" fmla="*/ 132 w 132"/>
              <a:gd name="T1" fmla="*/ 1116 h 1116"/>
              <a:gd name="T2" fmla="*/ 0 w 132"/>
              <a:gd name="T3" fmla="*/ 588 h 1116"/>
              <a:gd name="T4" fmla="*/ 84 w 132"/>
              <a:gd name="T5" fmla="*/ 0 h 1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2" h="1116">
                <a:moveTo>
                  <a:pt x="132" y="1116"/>
                </a:moveTo>
                <a:cubicBezTo>
                  <a:pt x="110" y="1028"/>
                  <a:pt x="8" y="774"/>
                  <a:pt x="0" y="588"/>
                </a:cubicBezTo>
                <a:cubicBezTo>
                  <a:pt x="0" y="412"/>
                  <a:pt x="67" y="122"/>
                  <a:pt x="84" y="0"/>
                </a:cubicBezTo>
              </a:path>
            </a:pathLst>
          </a:custGeom>
          <a:noFill/>
          <a:ln w="1270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203" name="Freeform 11"/>
          <p:cNvSpPr>
            <a:spLocks/>
          </p:cNvSpPr>
          <p:nvPr/>
        </p:nvSpPr>
        <p:spPr bwMode="auto">
          <a:xfrm>
            <a:off x="2366963" y="2438400"/>
            <a:ext cx="2624137" cy="171450"/>
          </a:xfrm>
          <a:custGeom>
            <a:avLst/>
            <a:gdLst>
              <a:gd name="T0" fmla="*/ 0 w 1200"/>
              <a:gd name="T1" fmla="*/ 0 h 72"/>
              <a:gd name="T2" fmla="*/ 588 w 1200"/>
              <a:gd name="T3" fmla="*/ 72 h 72"/>
              <a:gd name="T4" fmla="*/ 1200 w 1200"/>
              <a:gd name="T5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00" h="72">
                <a:moveTo>
                  <a:pt x="0" y="0"/>
                </a:moveTo>
                <a:cubicBezTo>
                  <a:pt x="98" y="12"/>
                  <a:pt x="388" y="72"/>
                  <a:pt x="588" y="72"/>
                </a:cubicBezTo>
                <a:cubicBezTo>
                  <a:pt x="788" y="72"/>
                  <a:pt x="1073" y="15"/>
                  <a:pt x="1200" y="0"/>
                </a:cubicBezTo>
              </a:path>
            </a:pathLst>
          </a:custGeom>
          <a:noFill/>
          <a:ln w="1270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2844800" y="2743200"/>
            <a:ext cx="16573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nl-NL" altLang="de-DE">
                <a:latin typeface="Univers" pitchFamily="34" charset="0"/>
                <a:ea typeface="MS Pゴシック" pitchFamily="-92" charset="-128"/>
              </a:rPr>
              <a:t>Proteine</a:t>
            </a:r>
          </a:p>
          <a:p>
            <a:r>
              <a:rPr lang="nl-NL" altLang="de-DE">
                <a:latin typeface="Univers" pitchFamily="34" charset="0"/>
                <a:ea typeface="MS Pゴシック" pitchFamily="-92" charset="-128"/>
              </a:rPr>
              <a:t>Zucker</a:t>
            </a:r>
          </a:p>
          <a:p>
            <a:r>
              <a:rPr lang="nl-NL" altLang="de-DE">
                <a:latin typeface="Univers" pitchFamily="34" charset="0"/>
                <a:ea typeface="MS Pゴシック" pitchFamily="-92" charset="-128"/>
              </a:rPr>
              <a:t>Fette</a:t>
            </a:r>
          </a:p>
          <a:p>
            <a:r>
              <a:rPr lang="nl-NL" altLang="de-DE">
                <a:latin typeface="Univers" pitchFamily="34" charset="0"/>
                <a:ea typeface="MS Pゴシック" pitchFamily="-92" charset="-128"/>
              </a:rPr>
              <a:t>Mineralien</a:t>
            </a:r>
          </a:p>
        </p:txBody>
      </p:sp>
      <p:grpSp>
        <p:nvGrpSpPr>
          <p:cNvPr id="8205" name="Group 13"/>
          <p:cNvGrpSpPr>
            <a:grpSpLocks/>
          </p:cNvGrpSpPr>
          <p:nvPr/>
        </p:nvGrpSpPr>
        <p:grpSpPr bwMode="auto">
          <a:xfrm>
            <a:off x="2552700" y="2590800"/>
            <a:ext cx="2362200" cy="1981200"/>
            <a:chOff x="2091" y="1590"/>
            <a:chExt cx="1591" cy="1417"/>
          </a:xfrm>
        </p:grpSpPr>
        <p:sp>
          <p:nvSpPr>
            <p:cNvPr id="8206" name="Freeform 14"/>
            <p:cNvSpPr>
              <a:spLocks/>
            </p:cNvSpPr>
            <p:nvPr/>
          </p:nvSpPr>
          <p:spPr bwMode="auto">
            <a:xfrm>
              <a:off x="2107" y="1590"/>
              <a:ext cx="107" cy="1417"/>
            </a:xfrm>
            <a:custGeom>
              <a:avLst/>
              <a:gdLst>
                <a:gd name="T0" fmla="*/ 0 w 84"/>
                <a:gd name="T1" fmla="*/ 0 h 1140"/>
                <a:gd name="T2" fmla="*/ 84 w 84"/>
                <a:gd name="T3" fmla="*/ 612 h 1140"/>
                <a:gd name="T4" fmla="*/ 0 w 84"/>
                <a:gd name="T5" fmla="*/ 114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1140">
                  <a:moveTo>
                    <a:pt x="0" y="0"/>
                  </a:moveTo>
                  <a:cubicBezTo>
                    <a:pt x="12" y="102"/>
                    <a:pt x="84" y="422"/>
                    <a:pt x="84" y="612"/>
                  </a:cubicBezTo>
                  <a:cubicBezTo>
                    <a:pt x="76" y="792"/>
                    <a:pt x="18" y="1030"/>
                    <a:pt x="0" y="1140"/>
                  </a:cubicBezTo>
                </a:path>
              </a:pathLst>
            </a:custGeom>
            <a:noFill/>
            <a:ln w="1905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8207" name="Freeform 15"/>
            <p:cNvSpPr>
              <a:spLocks/>
            </p:cNvSpPr>
            <p:nvPr/>
          </p:nvSpPr>
          <p:spPr bwMode="auto">
            <a:xfrm>
              <a:off x="2107" y="2886"/>
              <a:ext cx="1575" cy="98"/>
            </a:xfrm>
            <a:custGeom>
              <a:avLst/>
              <a:gdLst>
                <a:gd name="T0" fmla="*/ 0 w 1236"/>
                <a:gd name="T1" fmla="*/ 79 h 79"/>
                <a:gd name="T2" fmla="*/ 612 w 1236"/>
                <a:gd name="T3" fmla="*/ 1 h 79"/>
                <a:gd name="T4" fmla="*/ 1236 w 1236"/>
                <a:gd name="T5" fmla="*/ 7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36" h="79">
                  <a:moveTo>
                    <a:pt x="0" y="79"/>
                  </a:moveTo>
                  <a:cubicBezTo>
                    <a:pt x="102" y="66"/>
                    <a:pt x="406" y="2"/>
                    <a:pt x="612" y="1"/>
                  </a:cubicBezTo>
                  <a:cubicBezTo>
                    <a:pt x="818" y="0"/>
                    <a:pt x="1106" y="58"/>
                    <a:pt x="1236" y="73"/>
                  </a:cubicBezTo>
                </a:path>
              </a:pathLst>
            </a:custGeom>
            <a:noFill/>
            <a:ln w="1905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8208" name="Freeform 16"/>
            <p:cNvSpPr>
              <a:spLocks/>
            </p:cNvSpPr>
            <p:nvPr/>
          </p:nvSpPr>
          <p:spPr bwMode="auto">
            <a:xfrm>
              <a:off x="3514" y="1590"/>
              <a:ext cx="168" cy="1387"/>
            </a:xfrm>
            <a:custGeom>
              <a:avLst/>
              <a:gdLst>
                <a:gd name="T0" fmla="*/ 132 w 132"/>
                <a:gd name="T1" fmla="*/ 1116 h 1116"/>
                <a:gd name="T2" fmla="*/ 0 w 132"/>
                <a:gd name="T3" fmla="*/ 588 h 1116"/>
                <a:gd name="T4" fmla="*/ 84 w 132"/>
                <a:gd name="T5" fmla="*/ 0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116">
                  <a:moveTo>
                    <a:pt x="132" y="1116"/>
                  </a:moveTo>
                  <a:cubicBezTo>
                    <a:pt x="110" y="1028"/>
                    <a:pt x="8" y="774"/>
                    <a:pt x="0" y="588"/>
                  </a:cubicBezTo>
                  <a:cubicBezTo>
                    <a:pt x="0" y="412"/>
                    <a:pt x="67" y="122"/>
                    <a:pt x="84" y="0"/>
                  </a:cubicBezTo>
                </a:path>
              </a:pathLst>
            </a:custGeom>
            <a:noFill/>
            <a:ln w="1905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8209" name="Freeform 17"/>
            <p:cNvSpPr>
              <a:spLocks/>
            </p:cNvSpPr>
            <p:nvPr/>
          </p:nvSpPr>
          <p:spPr bwMode="auto">
            <a:xfrm>
              <a:off x="2091" y="1605"/>
              <a:ext cx="1530" cy="89"/>
            </a:xfrm>
            <a:custGeom>
              <a:avLst/>
              <a:gdLst>
                <a:gd name="T0" fmla="*/ 0 w 1200"/>
                <a:gd name="T1" fmla="*/ 0 h 72"/>
                <a:gd name="T2" fmla="*/ 588 w 1200"/>
                <a:gd name="T3" fmla="*/ 72 h 72"/>
                <a:gd name="T4" fmla="*/ 1200 w 1200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00" h="72">
                  <a:moveTo>
                    <a:pt x="0" y="0"/>
                  </a:moveTo>
                  <a:cubicBezTo>
                    <a:pt x="98" y="12"/>
                    <a:pt x="388" y="72"/>
                    <a:pt x="588" y="72"/>
                  </a:cubicBezTo>
                  <a:cubicBezTo>
                    <a:pt x="788" y="72"/>
                    <a:pt x="1073" y="15"/>
                    <a:pt x="1200" y="0"/>
                  </a:cubicBezTo>
                </a:path>
              </a:pathLst>
            </a:custGeom>
            <a:noFill/>
            <a:ln w="1905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dirty="0"/>
            </a:p>
          </p:txBody>
        </p:sp>
      </p:grpSp>
      <p:sp>
        <p:nvSpPr>
          <p:cNvPr id="8210" name="Oval 18"/>
          <p:cNvSpPr>
            <a:spLocks noChangeArrowheads="1"/>
          </p:cNvSpPr>
          <p:nvPr/>
        </p:nvSpPr>
        <p:spPr bwMode="auto">
          <a:xfrm rot="1424153">
            <a:off x="2476500" y="2514600"/>
            <a:ext cx="228600" cy="152400"/>
          </a:xfrm>
          <a:prstGeom prst="ellipse">
            <a:avLst/>
          </a:prstGeom>
          <a:solidFill>
            <a:srgbClr val="00FF00"/>
          </a:solidFill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211" name="Oval 19"/>
          <p:cNvSpPr>
            <a:spLocks noChangeArrowheads="1"/>
          </p:cNvSpPr>
          <p:nvPr/>
        </p:nvSpPr>
        <p:spPr bwMode="auto">
          <a:xfrm>
            <a:off x="4686300" y="2514600"/>
            <a:ext cx="228600" cy="152400"/>
          </a:xfrm>
          <a:prstGeom prst="ellipse">
            <a:avLst/>
          </a:prstGeom>
          <a:solidFill>
            <a:srgbClr val="00FF00"/>
          </a:solidFill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212" name="Oval 20"/>
          <p:cNvSpPr>
            <a:spLocks noChangeArrowheads="1"/>
          </p:cNvSpPr>
          <p:nvPr/>
        </p:nvSpPr>
        <p:spPr bwMode="auto">
          <a:xfrm rot="2177558">
            <a:off x="2500313" y="4349750"/>
            <a:ext cx="203200" cy="312738"/>
          </a:xfrm>
          <a:prstGeom prst="ellipse">
            <a:avLst/>
          </a:prstGeom>
          <a:solidFill>
            <a:srgbClr val="00FF00"/>
          </a:solidFill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213" name="Oval 21"/>
          <p:cNvSpPr>
            <a:spLocks noChangeArrowheads="1"/>
          </p:cNvSpPr>
          <p:nvPr/>
        </p:nvSpPr>
        <p:spPr bwMode="auto">
          <a:xfrm rot="-2079968">
            <a:off x="4838700" y="4343400"/>
            <a:ext cx="152400" cy="304800"/>
          </a:xfrm>
          <a:prstGeom prst="ellipse">
            <a:avLst/>
          </a:prstGeom>
          <a:solidFill>
            <a:srgbClr val="00FF00"/>
          </a:solidFill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214" name="Oval 22"/>
          <p:cNvSpPr>
            <a:spLocks noChangeArrowheads="1"/>
          </p:cNvSpPr>
          <p:nvPr/>
        </p:nvSpPr>
        <p:spPr bwMode="auto">
          <a:xfrm rot="-2199968">
            <a:off x="4838700" y="4419600"/>
            <a:ext cx="152400" cy="228600"/>
          </a:xfrm>
          <a:prstGeom prst="ellipse">
            <a:avLst/>
          </a:prstGeom>
          <a:solidFill>
            <a:srgbClr val="00FF00"/>
          </a:solidFill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5880100" y="4330700"/>
            <a:ext cx="30226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altLang="de-DE">
                <a:latin typeface="Univers" pitchFamily="34" charset="0"/>
                <a:ea typeface="MS Pゴシック" pitchFamily="-92" charset="-128"/>
              </a:rPr>
              <a:t>Lignin</a:t>
            </a:r>
          </a:p>
          <a:p>
            <a:r>
              <a:rPr lang="nl-NL" altLang="de-DE" sz="1800">
                <a:latin typeface="Univers" pitchFamily="34" charset="0"/>
                <a:ea typeface="MS Pゴシック" pitchFamily="-92" charset="-128"/>
              </a:rPr>
              <a:t>(= kaum bis nicht abbaubar)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5689600" y="3390900"/>
            <a:ext cx="320357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nl-NL" altLang="de-DE">
                <a:latin typeface="Univers" pitchFamily="34" charset="0"/>
                <a:ea typeface="MS Pゴシック" pitchFamily="-92" charset="-128"/>
              </a:rPr>
              <a:t>Zellulose</a:t>
            </a:r>
          </a:p>
          <a:p>
            <a:r>
              <a:rPr lang="nl-NL" altLang="de-DE" sz="1800">
                <a:latin typeface="Univers" pitchFamily="34" charset="0"/>
                <a:ea typeface="MS Pゴシック" pitchFamily="-92" charset="-128"/>
              </a:rPr>
              <a:t>(= langsam, teilw. abbaubar)</a:t>
            </a:r>
          </a:p>
        </p:txBody>
      </p:sp>
      <p:sp>
        <p:nvSpPr>
          <p:cNvPr id="8217" name="Line 25"/>
          <p:cNvSpPr>
            <a:spLocks noChangeShapeType="1"/>
          </p:cNvSpPr>
          <p:nvPr/>
        </p:nvSpPr>
        <p:spPr bwMode="auto">
          <a:xfrm flipH="1">
            <a:off x="4940300" y="2641600"/>
            <a:ext cx="762000" cy="152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 flipH="1" flipV="1">
            <a:off x="4826000" y="4394200"/>
            <a:ext cx="914400" cy="152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219" name="Line 27"/>
          <p:cNvSpPr>
            <a:spLocks noChangeShapeType="1"/>
          </p:cNvSpPr>
          <p:nvPr/>
        </p:nvSpPr>
        <p:spPr bwMode="auto">
          <a:xfrm flipH="1">
            <a:off x="4610100" y="3581400"/>
            <a:ext cx="914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5765800" y="2197100"/>
            <a:ext cx="29749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nl-NL" altLang="de-DE">
                <a:latin typeface="Univers" pitchFamily="34" charset="0"/>
                <a:ea typeface="MS Pゴシック" pitchFamily="-92" charset="-128"/>
              </a:rPr>
              <a:t>Hemizellulose</a:t>
            </a:r>
          </a:p>
          <a:p>
            <a:r>
              <a:rPr lang="nl-NL" altLang="de-DE" sz="1800">
                <a:latin typeface="Univers" pitchFamily="34" charset="0"/>
                <a:ea typeface="MS Pゴシック" pitchFamily="-92" charset="-128"/>
              </a:rPr>
              <a:t>(= schnell, beinahe komplett abbaubar)</a:t>
            </a:r>
          </a:p>
        </p:txBody>
      </p:sp>
    </p:spTree>
    <p:extLst>
      <p:ext uri="{BB962C8B-B14F-4D97-AF65-F5344CB8AC3E}">
        <p14:creationId xmlns:p14="http://schemas.microsoft.com/office/powerpoint/2010/main" val="126756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64237" y="556159"/>
            <a:ext cx="7772400" cy="703781"/>
          </a:xfrm>
        </p:spPr>
        <p:txBody>
          <a:bodyPr/>
          <a:lstStyle/>
          <a:p>
            <a:r>
              <a:rPr lang="de-DE" altLang="de-DE" dirty="0"/>
              <a:t>Die Struktur der Zellwand schematisch</a:t>
            </a:r>
          </a:p>
        </p:txBody>
      </p:sp>
      <p:pic>
        <p:nvPicPr>
          <p:cNvPr id="37891" name="Picture 3" descr="Vollzieg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003425"/>
            <a:ext cx="4076700" cy="406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Lochzieg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2014538"/>
            <a:ext cx="4102100" cy="405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652963" y="3367088"/>
            <a:ext cx="4081462" cy="9223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725" tIns="42863" rIns="85725" bIns="42863" anchor="ctr"/>
          <a:lstStyle>
            <a:lvl1pPr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1pPr>
            <a:lvl2pPr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2pPr>
            <a:lvl3pPr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3pPr>
            <a:lvl4pPr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4pPr>
            <a:lvl5pPr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9pPr>
          </a:lstStyle>
          <a:p>
            <a:pPr algn="ctr" eaLnBrk="1" hangingPunct="1"/>
            <a:r>
              <a:rPr lang="de-DE" altLang="de-DE" sz="1900" dirty="0">
                <a:solidFill>
                  <a:schemeClr val="bg1"/>
                </a:solidFill>
              </a:rPr>
              <a:t>Barriere</a:t>
            </a:r>
            <a:r>
              <a:rPr lang="de-DE" altLang="de-DE" sz="1900" dirty="0">
                <a:solidFill>
                  <a:srgbClr val="FFFF00"/>
                </a:solidFill>
              </a:rPr>
              <a:t>arme</a:t>
            </a:r>
            <a:r>
              <a:rPr lang="de-DE" altLang="de-DE" sz="1900" dirty="0">
                <a:solidFill>
                  <a:schemeClr val="bg1"/>
                </a:solidFill>
              </a:rPr>
              <a:t> Struktur – bessere Verdaulichkeit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41325" y="3317648"/>
            <a:ext cx="4084273" cy="9223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725" tIns="42863" rIns="85725" bIns="42863" anchor="ctr"/>
          <a:lstStyle>
            <a:lvl1pPr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1pPr>
            <a:lvl2pPr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2pPr>
            <a:lvl3pPr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3pPr>
            <a:lvl4pPr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4pPr>
            <a:lvl5pPr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9pPr>
          </a:lstStyle>
          <a:p>
            <a:pPr lvl="1" algn="ctr" eaLnBrk="1" hangingPunct="1"/>
            <a:r>
              <a:rPr lang="de-DE" altLang="de-DE" sz="1900" dirty="0">
                <a:solidFill>
                  <a:schemeClr val="bg1"/>
                </a:solidFill>
              </a:rPr>
              <a:t>Barriere</a:t>
            </a:r>
            <a:r>
              <a:rPr lang="de-DE" altLang="de-DE" sz="1900" dirty="0">
                <a:solidFill>
                  <a:srgbClr val="FFFF00"/>
                </a:solidFill>
              </a:rPr>
              <a:t>reiche</a:t>
            </a:r>
            <a:r>
              <a:rPr lang="de-DE" altLang="de-DE" sz="1900" dirty="0">
                <a:solidFill>
                  <a:schemeClr val="bg1"/>
                </a:solidFill>
              </a:rPr>
              <a:t> Struktur – </a:t>
            </a:r>
            <a:r>
              <a:rPr lang="de-DE" altLang="de-DE" sz="1900" dirty="0" smtClean="0">
                <a:solidFill>
                  <a:schemeClr val="bg1"/>
                </a:solidFill>
              </a:rPr>
              <a:t>schlechte Verdaulichkeit</a:t>
            </a:r>
            <a:endParaRPr lang="de-DE" altLang="de-DE" sz="1900" dirty="0"/>
          </a:p>
        </p:txBody>
      </p:sp>
    </p:spTree>
    <p:extLst>
      <p:ext uri="{BB962C8B-B14F-4D97-AF65-F5344CB8AC3E}">
        <p14:creationId xmlns:p14="http://schemas.microsoft.com/office/powerpoint/2010/main" val="337824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  <p:bldP spid="3789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8" descr="IMG_030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556792"/>
            <a:ext cx="7920806" cy="5280538"/>
          </a:xfrm>
        </p:spPr>
      </p:pic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523329"/>
            <a:ext cx="7772400" cy="769441"/>
          </a:xfrm>
          <a:noFill/>
        </p:spPr>
        <p:txBody>
          <a:bodyPr/>
          <a:lstStyle/>
          <a:p>
            <a:r>
              <a:rPr lang="de-DE" altLang="de-DE" sz="2800" dirty="0" smtClean="0">
                <a:solidFill>
                  <a:srgbClr val="00A09F"/>
                </a:solidFill>
                <a:latin typeface="Arial Black" pitchFamily="34" charset="0"/>
              </a:rPr>
              <a:t>Resistenz-Züchtung Rost</a:t>
            </a:r>
            <a:br>
              <a:rPr lang="de-DE" altLang="de-DE" sz="2800" dirty="0" smtClean="0">
                <a:solidFill>
                  <a:srgbClr val="00A09F"/>
                </a:solidFill>
                <a:latin typeface="Arial Black" pitchFamily="34" charset="0"/>
              </a:rPr>
            </a:br>
            <a:r>
              <a:rPr lang="de-DE" altLang="de-DE" sz="1600" dirty="0" smtClean="0">
                <a:solidFill>
                  <a:srgbClr val="00A09F"/>
                </a:solidFill>
                <a:latin typeface="Arial Black" pitchFamily="34" charset="0"/>
              </a:rPr>
              <a:t>(Kronenrost, Gelbrost, Braunrost, Schwarzrost)</a:t>
            </a:r>
          </a:p>
        </p:txBody>
      </p:sp>
    </p:spTree>
    <p:extLst>
      <p:ext uri="{BB962C8B-B14F-4D97-AF65-F5344CB8AC3E}">
        <p14:creationId xmlns:p14="http://schemas.microsoft.com/office/powerpoint/2010/main" val="398063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G_64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33909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544662"/>
            <a:ext cx="7829550" cy="461665"/>
          </a:xfrm>
        </p:spPr>
        <p:txBody>
          <a:bodyPr anchor="ctr"/>
          <a:lstStyle/>
          <a:p>
            <a:r>
              <a:rPr lang="nl-NL" altLang="de-DE" dirty="0"/>
              <a:t>Beweidungsversuche - Schmackhaftigkeit</a:t>
            </a:r>
          </a:p>
        </p:txBody>
      </p:sp>
      <p:pic>
        <p:nvPicPr>
          <p:cNvPr id="28676" name="Picture 4" descr="IMG_64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11821"/>
            <a:ext cx="489654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IMG_66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4005064"/>
            <a:ext cx="33147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9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566573"/>
            <a:ext cx="7772400" cy="457200"/>
          </a:xfrm>
        </p:spPr>
        <p:txBody>
          <a:bodyPr/>
          <a:lstStyle/>
          <a:p>
            <a:r>
              <a:rPr lang="de-DE" altLang="de-DE" dirty="0"/>
              <a:t>Das Saatgut hat auf die Narbe einen entscheidenden Einfluss</a:t>
            </a:r>
          </a:p>
        </p:txBody>
      </p:sp>
      <p:pic>
        <p:nvPicPr>
          <p:cNvPr id="35843" name="Picture 3" descr="P5210194_Countr Horse Narbendich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7262"/>
            <a:ext cx="7308304" cy="548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Narbe spieger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60" y="3820941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197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625208" y="541921"/>
            <a:ext cx="7772400" cy="461665"/>
          </a:xfrm>
        </p:spPr>
        <p:txBody>
          <a:bodyPr/>
          <a:lstStyle/>
          <a:p>
            <a:r>
              <a:rPr lang="en-US" altLang="de-DE" dirty="0" smtClean="0"/>
              <a:t>Futterwert – MILCH INDEX</a:t>
            </a:r>
          </a:p>
        </p:txBody>
      </p:sp>
      <p:pic>
        <p:nvPicPr>
          <p:cNvPr id="4710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/>
          <a:stretch>
            <a:fillRect/>
          </a:stretch>
        </p:blipFill>
        <p:spPr bwMode="auto">
          <a:xfrm>
            <a:off x="0" y="1423432"/>
            <a:ext cx="5342731" cy="544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EDBA6">
                    <a:alpha val="4784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1" name="Picture 11" descr="S500329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730" y="3838019"/>
            <a:ext cx="3725069" cy="303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5873" y="1423432"/>
            <a:ext cx="2745014" cy="2394329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319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1320" y="548680"/>
            <a:ext cx="7772400" cy="830997"/>
          </a:xfrm>
        </p:spPr>
        <p:txBody>
          <a:bodyPr/>
          <a:lstStyle/>
          <a:p>
            <a:r>
              <a:rPr lang="de-DE" dirty="0" smtClean="0"/>
              <a:t>Mit DSV </a:t>
            </a:r>
            <a:r>
              <a:rPr lang="de-DE" dirty="0"/>
              <a:t>Züchtung auf der Fläche wachsen 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412776"/>
            <a:ext cx="7772400" cy="4114800"/>
          </a:xfrm>
        </p:spPr>
        <p:txBody>
          <a:bodyPr/>
          <a:lstStyle/>
          <a:p>
            <a:r>
              <a:rPr lang="de-DE" sz="2200" dirty="0"/>
              <a:t>S</a:t>
            </a:r>
            <a:r>
              <a:rPr lang="de-DE" sz="2200" dirty="0" smtClean="0"/>
              <a:t>chlechter </a:t>
            </a:r>
            <a:r>
              <a:rPr lang="de-DE" sz="2200" dirty="0"/>
              <a:t>Milchpreise </a:t>
            </a:r>
            <a:r>
              <a:rPr lang="de-DE" sz="2200" dirty="0" smtClean="0"/>
              <a:t>= hoher </a:t>
            </a:r>
            <a:r>
              <a:rPr lang="de-DE" sz="2200" dirty="0"/>
              <a:t>Druck auf die Milchviehbetriebe </a:t>
            </a:r>
            <a:r>
              <a:rPr lang="de-DE" sz="2200" dirty="0" smtClean="0"/>
              <a:t> </a:t>
            </a:r>
            <a:r>
              <a:rPr lang="de-DE" sz="2200" dirty="0"/>
              <a:t>Wirtschaftlichkeit </a:t>
            </a:r>
            <a:r>
              <a:rPr lang="de-DE" sz="2200" dirty="0" smtClean="0"/>
              <a:t>zu erhöhen</a:t>
            </a:r>
            <a:r>
              <a:rPr lang="de-DE" sz="2200" dirty="0"/>
              <a:t>.  </a:t>
            </a:r>
            <a:endParaRPr lang="de-DE" sz="2200" dirty="0" smtClean="0"/>
          </a:p>
          <a:p>
            <a:endParaRPr lang="de-DE" sz="2200" dirty="0" smtClean="0"/>
          </a:p>
          <a:p>
            <a:r>
              <a:rPr lang="de-DE" sz="2200" dirty="0" smtClean="0"/>
              <a:t>Wachstum </a:t>
            </a:r>
            <a:r>
              <a:rPr lang="de-DE" sz="2200" dirty="0"/>
              <a:t>von Grünlandbetrieben </a:t>
            </a:r>
            <a:r>
              <a:rPr lang="de-DE" sz="2200" dirty="0" smtClean="0"/>
              <a:t>oftmals </a:t>
            </a:r>
            <a:r>
              <a:rPr lang="de-DE" sz="2200" dirty="0"/>
              <a:t>durch fehlende Flächen oder regulative Eingriffe (Düngeverordnung) Grenzen gesetzt. </a:t>
            </a:r>
            <a:endParaRPr lang="de-DE" sz="2200" dirty="0" smtClean="0"/>
          </a:p>
          <a:p>
            <a:endParaRPr lang="de-DE" sz="2200" dirty="0" smtClean="0"/>
          </a:p>
          <a:p>
            <a:r>
              <a:rPr lang="de-DE" sz="2200" dirty="0" smtClean="0"/>
              <a:t>Moderne </a:t>
            </a:r>
            <a:r>
              <a:rPr lang="de-DE" sz="2200" dirty="0"/>
              <a:t>Gräserzüchtung ermöglicht </a:t>
            </a:r>
            <a:r>
              <a:rPr lang="de-DE" sz="2200" dirty="0" smtClean="0"/>
              <a:t>Wachstum </a:t>
            </a:r>
            <a:r>
              <a:rPr lang="de-DE" sz="2200" dirty="0"/>
              <a:t>auf der </a:t>
            </a:r>
            <a:r>
              <a:rPr lang="de-DE" sz="2200" dirty="0" smtClean="0"/>
              <a:t>Fläche</a:t>
            </a:r>
            <a:r>
              <a:rPr lang="de-DE" sz="2200" dirty="0"/>
              <a:t>, </a:t>
            </a:r>
            <a:r>
              <a:rPr lang="de-DE" sz="2200" dirty="0" smtClean="0"/>
              <a:t>mehr </a:t>
            </a:r>
            <a:r>
              <a:rPr lang="de-DE" sz="2200" dirty="0"/>
              <a:t>Ertrag </a:t>
            </a:r>
            <a:r>
              <a:rPr lang="de-DE" sz="2200" dirty="0" smtClean="0"/>
              <a:t>und verbesserte </a:t>
            </a:r>
            <a:r>
              <a:rPr lang="de-DE" sz="2200" dirty="0"/>
              <a:t>Qualität</a:t>
            </a:r>
            <a:r>
              <a:rPr lang="de-DE" sz="2200" dirty="0" smtClean="0"/>
              <a:t>.</a:t>
            </a:r>
          </a:p>
          <a:p>
            <a:endParaRPr lang="de-DE" sz="2200" dirty="0" smtClean="0"/>
          </a:p>
          <a:p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110413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3002099"/>
              </p:ext>
            </p:extLst>
          </p:nvPr>
        </p:nvGraphicFramePr>
        <p:xfrm>
          <a:off x="251520" y="1734200"/>
          <a:ext cx="8630069" cy="512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699630" y="505472"/>
            <a:ext cx="841135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00" dirty="0" smtClean="0">
                <a:solidFill>
                  <a:schemeClr val="accent1"/>
                </a:solidFill>
                <a:latin typeface="+mj-lt"/>
              </a:rPr>
              <a:t>Zusammenhang zwischen Verdaulichkeit und Zuckergehalt im Mittel der Schnitttermine 2013, der Standorte Ovelgönne (NS) und Kleve (NRW)</a:t>
            </a:r>
            <a:endParaRPr lang="de-DE" sz="19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Ellipse 1"/>
          <p:cNvSpPr/>
          <p:nvPr/>
        </p:nvSpPr>
        <p:spPr bwMode="auto">
          <a:xfrm>
            <a:off x="5436096" y="1628800"/>
            <a:ext cx="1915884" cy="105954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74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3307" y="608075"/>
            <a:ext cx="7772400" cy="830997"/>
          </a:xfrm>
        </p:spPr>
        <p:txBody>
          <a:bodyPr/>
          <a:lstStyle/>
          <a:p>
            <a:r>
              <a:rPr lang="de-DE" dirty="0" smtClean="0"/>
              <a:t>Zuchtfortschritt bei Deutschem Weidelgras: ELP04-689</a:t>
            </a: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09" y="1412776"/>
            <a:ext cx="649255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790" y="4396370"/>
            <a:ext cx="3495136" cy="245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57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171077"/>
              </p:ext>
            </p:extLst>
          </p:nvPr>
        </p:nvGraphicFramePr>
        <p:xfrm>
          <a:off x="773191" y="1988840"/>
          <a:ext cx="7596844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1"/>
          <p:cNvSpPr txBox="1">
            <a:spLocks/>
          </p:cNvSpPr>
          <p:nvPr/>
        </p:nvSpPr>
        <p:spPr>
          <a:xfrm>
            <a:off x="683568" y="566012"/>
            <a:ext cx="8820472" cy="6840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877C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877C"/>
                </a:solidFill>
                <a:latin typeface="Arial Black" pitchFamily="34" charset="0"/>
                <a:ea typeface="ＭＳ Ｐゴシック" pitchFamily="1" charset="-128"/>
              </a:defRPr>
            </a:lvl9pPr>
          </a:lstStyle>
          <a:p>
            <a:pPr>
              <a:lnSpc>
                <a:spcPts val="3200"/>
              </a:lnSpc>
            </a:pPr>
            <a:r>
              <a:rPr lang="de-DE" sz="2300" b="1" kern="0" dirty="0" smtClean="0"/>
              <a:t>Späte Deutsch Weidelgrassorten mit Top-Ertrag</a:t>
            </a:r>
          </a:p>
          <a:p>
            <a:pPr>
              <a:lnSpc>
                <a:spcPts val="3200"/>
              </a:lnSpc>
            </a:pPr>
            <a:r>
              <a:rPr lang="de-DE" sz="2300" b="1" kern="0" dirty="0" smtClean="0">
                <a:solidFill>
                  <a:srgbClr val="FF0000"/>
                </a:solidFill>
              </a:rPr>
              <a:t>auch an Eiweiß…</a:t>
            </a:r>
          </a:p>
          <a:p>
            <a:pPr>
              <a:lnSpc>
                <a:spcPts val="3200"/>
              </a:lnSpc>
            </a:pPr>
            <a:r>
              <a:rPr lang="de-DE" sz="1600" b="1" kern="0" dirty="0" smtClean="0"/>
              <a:t>LSV Norddeutscher Bund Ernte 2013-2014</a:t>
            </a:r>
            <a:endParaRPr lang="de-DE" kern="0" dirty="0"/>
          </a:p>
        </p:txBody>
      </p:sp>
      <p:sp>
        <p:nvSpPr>
          <p:cNvPr id="4" name="Rechteck 3"/>
          <p:cNvSpPr/>
          <p:nvPr/>
        </p:nvSpPr>
        <p:spPr>
          <a:xfrm>
            <a:off x="48956" y="6295324"/>
            <a:ext cx="87849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Quelle: Norddeutsche LWKs (2015): Zwischenbericht 2013/2014 der Landessortenprüfung Deutsches Weidelgras</a:t>
            </a:r>
            <a:endParaRPr lang="de-D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6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8032" y="560791"/>
            <a:ext cx="7772400" cy="830997"/>
          </a:xfrm>
        </p:spPr>
        <p:txBody>
          <a:bodyPr/>
          <a:lstStyle/>
          <a:p>
            <a:r>
              <a:rPr lang="de-DE" dirty="0" smtClean="0"/>
              <a:t>SCHWETRA und TETRAX</a:t>
            </a:r>
            <a:br>
              <a:rPr lang="de-DE" dirty="0" smtClean="0"/>
            </a:br>
            <a:r>
              <a:rPr lang="de-DE" dirty="0" smtClean="0"/>
              <a:t>TETRAploide Wiesenschwingel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650" y="1700808"/>
            <a:ext cx="8280920" cy="4114800"/>
          </a:xfrm>
        </p:spPr>
        <p:txBody>
          <a:bodyPr/>
          <a:lstStyle/>
          <a:p>
            <a:r>
              <a:rPr lang="de-DE" sz="2200" dirty="0" smtClean="0"/>
              <a:t>SCHWETRA ist der einzige tetraploide Wiesenschwingel mit Zulassung in Deutschland</a:t>
            </a:r>
          </a:p>
          <a:p>
            <a:endParaRPr lang="de-DE" sz="2200" dirty="0" smtClean="0"/>
          </a:p>
          <a:p>
            <a:r>
              <a:rPr lang="de-DE" sz="2200" dirty="0" smtClean="0"/>
              <a:t>TETRAX in der Schweiz registriert</a:t>
            </a:r>
          </a:p>
          <a:p>
            <a:endParaRPr lang="de-DE" sz="2200" dirty="0" smtClean="0"/>
          </a:p>
          <a:p>
            <a:r>
              <a:rPr lang="de-DE" sz="2200" dirty="0" smtClean="0"/>
              <a:t>Lockere Narbe, ein idealer Mischungspartner für Klee</a:t>
            </a:r>
          </a:p>
          <a:p>
            <a:endParaRPr lang="de-DE" sz="2200" dirty="0" smtClean="0"/>
          </a:p>
          <a:p>
            <a:r>
              <a:rPr lang="de-DE" sz="2200" dirty="0" smtClean="0"/>
              <a:t>Sehr gute Verdaulichkeit, in Sonderprüfung bestätigt: </a:t>
            </a:r>
            <a:r>
              <a:rPr lang="de-DE" sz="2200" dirty="0"/>
              <a:t/>
            </a:r>
            <a:br>
              <a:rPr lang="de-DE" sz="2200" dirty="0"/>
            </a:br>
            <a:r>
              <a:rPr lang="de-DE" sz="2200" dirty="0" smtClean="0">
                <a:solidFill>
                  <a:srgbClr val="FF0000"/>
                </a:solidFill>
                <a:latin typeface="+mj-lt"/>
              </a:rPr>
              <a:t>+ 2,6 %</a:t>
            </a:r>
          </a:p>
          <a:p>
            <a:endParaRPr lang="de-DE" sz="2200" dirty="0"/>
          </a:p>
          <a:p>
            <a:r>
              <a:rPr lang="de-DE" sz="2200" dirty="0" smtClean="0"/>
              <a:t>Entspricht ca. </a:t>
            </a:r>
            <a:r>
              <a:rPr lang="de-DE" sz="2200" dirty="0" smtClean="0">
                <a:solidFill>
                  <a:srgbClr val="FF0000"/>
                </a:solidFill>
                <a:latin typeface="+mj-lt"/>
              </a:rPr>
              <a:t>0,7 l mehr Milch/Kuh/Tag</a:t>
            </a:r>
          </a:p>
          <a:p>
            <a:endParaRPr lang="de-DE" sz="2200" dirty="0">
              <a:latin typeface="+mj-lt"/>
            </a:endParaRPr>
          </a:p>
          <a:p>
            <a:endParaRPr lang="de-DE" sz="2200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505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7796" y="548680"/>
            <a:ext cx="7772400" cy="457200"/>
          </a:xfrm>
        </p:spPr>
        <p:txBody>
          <a:bodyPr/>
          <a:lstStyle/>
          <a:p>
            <a:r>
              <a:rPr lang="de-DE" dirty="0" smtClean="0"/>
              <a:t>Aufwuchs und Narbendichte</a:t>
            </a:r>
            <a:endParaRPr lang="de-DE" dirty="0"/>
          </a:p>
        </p:txBody>
      </p:sp>
      <p:pic>
        <p:nvPicPr>
          <p:cNvPr id="4098" name="Picture 2" descr="E:\DCIM\105_PANA\P10504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" y="2615162"/>
            <a:ext cx="4528932" cy="339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DCIM\105_PANA\P1050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05" y="2615162"/>
            <a:ext cx="4552993" cy="341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5643365" y="1880530"/>
            <a:ext cx="2448271" cy="36063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77C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de-DE" sz="2800" kern="0" dirty="0" smtClean="0"/>
              <a:t>SCHWERTA</a:t>
            </a:r>
          </a:p>
          <a:p>
            <a:endParaRPr lang="de-DE" sz="2800" kern="0" dirty="0" smtClean="0"/>
          </a:p>
          <a:p>
            <a:endParaRPr lang="de-DE" sz="2800" kern="0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185193" y="1880529"/>
            <a:ext cx="4148674" cy="36063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77C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de-DE" sz="2800" kern="0" dirty="0" smtClean="0"/>
              <a:t>Dipl. Wiesenschwingel</a:t>
            </a:r>
          </a:p>
          <a:p>
            <a:endParaRPr lang="de-DE" sz="1800" kern="0" dirty="0" smtClean="0"/>
          </a:p>
          <a:p>
            <a:endParaRPr lang="de-DE" sz="1800" kern="0" dirty="0"/>
          </a:p>
        </p:txBody>
      </p:sp>
    </p:spTree>
    <p:extLst>
      <p:ext uri="{BB962C8B-B14F-4D97-AF65-F5344CB8AC3E}">
        <p14:creationId xmlns:p14="http://schemas.microsoft.com/office/powerpoint/2010/main" val="88488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560791"/>
            <a:ext cx="7772400" cy="830997"/>
          </a:xfrm>
        </p:spPr>
        <p:txBody>
          <a:bodyPr/>
          <a:lstStyle/>
          <a:p>
            <a:r>
              <a:rPr lang="de-DE" dirty="0" smtClean="0"/>
              <a:t>SCHWETRA schmeckt gut! </a:t>
            </a:r>
            <a:br>
              <a:rPr lang="de-DE" dirty="0" smtClean="0"/>
            </a:br>
            <a:r>
              <a:rPr lang="de-DE" dirty="0" smtClean="0"/>
              <a:t>Der natürliche Beweidungsversuch in der WP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77" y="1918728"/>
            <a:ext cx="2671763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292080" y="1925002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Kleve-Kellen, 2015: „Einige Wildschäden waren insbesondere in EGB 225 zu verzeichnen.“</a:t>
            </a:r>
            <a:endParaRPr lang="de-DE" dirty="0"/>
          </a:p>
        </p:txBody>
      </p:sp>
      <p:sp>
        <p:nvSpPr>
          <p:cNvPr id="5" name="Pfeil nach links 4"/>
          <p:cNvSpPr/>
          <p:nvPr/>
        </p:nvSpPr>
        <p:spPr bwMode="auto">
          <a:xfrm>
            <a:off x="3131840" y="4293920"/>
            <a:ext cx="1368152" cy="723873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6658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579769"/>
            <a:ext cx="7772400" cy="830997"/>
          </a:xfrm>
        </p:spPr>
        <p:txBody>
          <a:bodyPr/>
          <a:lstStyle/>
          <a:p>
            <a:r>
              <a:rPr lang="de-DE" dirty="0" smtClean="0"/>
              <a:t>TETRAX und SCHWETRA </a:t>
            </a:r>
            <a:br>
              <a:rPr lang="de-DE" dirty="0" smtClean="0"/>
            </a:br>
            <a:r>
              <a:rPr lang="de-DE" dirty="0" smtClean="0"/>
              <a:t>Die Milch Index Wiesenschwingel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700213"/>
            <a:ext cx="8225348" cy="4114800"/>
          </a:xfrm>
        </p:spPr>
        <p:txBody>
          <a:bodyPr/>
          <a:lstStyle/>
          <a:p>
            <a:r>
              <a:rPr lang="de-DE" sz="2200" dirty="0" smtClean="0"/>
              <a:t>Die </a:t>
            </a:r>
            <a:r>
              <a:rPr lang="de-DE" sz="2200" dirty="0"/>
              <a:t>Innovation im Gräsermarkt</a:t>
            </a:r>
          </a:p>
          <a:p>
            <a:r>
              <a:rPr lang="de-DE" sz="2200" dirty="0"/>
              <a:t>D</a:t>
            </a:r>
            <a:r>
              <a:rPr lang="de-DE" sz="2200" dirty="0" smtClean="0"/>
              <a:t>unkelgrün</a:t>
            </a:r>
            <a:r>
              <a:rPr lang="de-DE" sz="2200" dirty="0"/>
              <a:t>, kraftvoll, robust</a:t>
            </a:r>
          </a:p>
          <a:p>
            <a:r>
              <a:rPr lang="de-DE" sz="2200" dirty="0"/>
              <a:t>S</a:t>
            </a:r>
            <a:r>
              <a:rPr lang="de-DE" sz="2200" dirty="0" smtClean="0"/>
              <a:t>ehr </a:t>
            </a:r>
            <a:r>
              <a:rPr lang="de-DE" sz="2200" dirty="0"/>
              <a:t>große </a:t>
            </a:r>
            <a:r>
              <a:rPr lang="de-DE" sz="2200" dirty="0" smtClean="0"/>
              <a:t>Blätter</a:t>
            </a:r>
          </a:p>
          <a:p>
            <a:r>
              <a:rPr lang="de-DE" sz="2200" dirty="0" smtClean="0"/>
              <a:t>Deutlich bessere Verdaulichkeit gegenüber </a:t>
            </a:r>
            <a:br>
              <a:rPr lang="de-DE" sz="2200" dirty="0" smtClean="0"/>
            </a:br>
            <a:r>
              <a:rPr lang="de-DE" sz="2200" dirty="0" smtClean="0"/>
              <a:t>diploiden Wiesenschwingeln</a:t>
            </a:r>
          </a:p>
          <a:p>
            <a:endParaRPr lang="de-DE" sz="2200" dirty="0"/>
          </a:p>
          <a:p>
            <a:endParaRPr lang="de-DE" sz="2200" dirty="0" smtClean="0"/>
          </a:p>
          <a:p>
            <a:endParaRPr lang="de-DE" sz="2200" dirty="0" smtClean="0"/>
          </a:p>
          <a:p>
            <a:endParaRPr lang="de-DE" sz="2200" dirty="0"/>
          </a:p>
          <a:p>
            <a:r>
              <a:rPr lang="de-DE" sz="2200" dirty="0" smtClean="0">
                <a:solidFill>
                  <a:srgbClr val="0070C0"/>
                </a:solidFill>
              </a:rPr>
              <a:t>Milch Index, das Zeichen für Futterqualität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26" name="Picture 2" descr="F:\Werbung\export\logos_farbig\MilchIndex-deuts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699" y="3429001"/>
            <a:ext cx="222294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74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098" name="Picture 2" descr="C:\Users\trockels\AppData\Local\Microsoft\Windows\Temporary Internet Files\Content.Outlook\TYWVYSLE\Signet_Wir sind die Gräserzüch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4650"/>
            <a:ext cx="7970003" cy="663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52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6466" y="548680"/>
            <a:ext cx="7772400" cy="1200329"/>
          </a:xfrm>
        </p:spPr>
        <p:txBody>
          <a:bodyPr/>
          <a:lstStyle/>
          <a:p>
            <a:r>
              <a:rPr lang="de-DE" dirty="0"/>
              <a:t>Kennzahlen der Futterproduktion nach Milchviehreport Bayern 2014: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200" dirty="0" smtClean="0"/>
              <a:t>Saatgutkosten Grassilage: </a:t>
            </a:r>
            <a:r>
              <a:rPr lang="de-DE" sz="2200" dirty="0"/>
              <a:t>ca. </a:t>
            </a:r>
            <a:r>
              <a:rPr lang="de-DE" sz="2200" dirty="0">
                <a:solidFill>
                  <a:srgbClr val="FF0000"/>
                </a:solidFill>
              </a:rPr>
              <a:t>2 </a:t>
            </a:r>
            <a:r>
              <a:rPr lang="de-DE" sz="2200" dirty="0" smtClean="0">
                <a:solidFill>
                  <a:srgbClr val="FF0000"/>
                </a:solidFill>
              </a:rPr>
              <a:t>%</a:t>
            </a:r>
            <a:r>
              <a:rPr lang="de-DE" sz="2200" dirty="0" smtClean="0"/>
              <a:t> (30 EUR/ha/a)</a:t>
            </a:r>
          </a:p>
          <a:p>
            <a:endParaRPr lang="de-DE" sz="2200" dirty="0"/>
          </a:p>
          <a:p>
            <a:r>
              <a:rPr lang="de-DE" sz="2200" dirty="0" smtClean="0"/>
              <a:t>Saatgutkosten </a:t>
            </a:r>
            <a:r>
              <a:rPr lang="de-DE" sz="2200" dirty="0"/>
              <a:t>Maissilage: ca. </a:t>
            </a:r>
            <a:r>
              <a:rPr lang="de-DE" sz="2200" dirty="0">
                <a:solidFill>
                  <a:srgbClr val="FF0000"/>
                </a:solidFill>
              </a:rPr>
              <a:t>12 </a:t>
            </a:r>
            <a:r>
              <a:rPr lang="de-DE" sz="2200" dirty="0" smtClean="0">
                <a:solidFill>
                  <a:srgbClr val="FF0000"/>
                </a:solidFill>
              </a:rPr>
              <a:t>%</a:t>
            </a:r>
            <a:r>
              <a:rPr lang="de-DE" sz="2200" dirty="0" smtClean="0"/>
              <a:t> (180 EUR/ha/a)</a:t>
            </a:r>
          </a:p>
          <a:p>
            <a:endParaRPr lang="de-DE" sz="2200" dirty="0"/>
          </a:p>
          <a:p>
            <a:r>
              <a:rPr lang="de-DE" sz="2200" dirty="0"/>
              <a:t>Grundfutterkostenanteil an Gesamtkosten: 25,7 </a:t>
            </a:r>
            <a:r>
              <a:rPr lang="de-DE" sz="2200" dirty="0" smtClean="0"/>
              <a:t>%</a:t>
            </a:r>
          </a:p>
          <a:p>
            <a:endParaRPr lang="de-DE" sz="2200" dirty="0"/>
          </a:p>
          <a:p>
            <a:r>
              <a:rPr lang="de-DE" sz="2200" dirty="0" smtClean="0"/>
              <a:t>197 </a:t>
            </a:r>
            <a:r>
              <a:rPr lang="de-DE" sz="2200" dirty="0"/>
              <a:t>EUR/ha </a:t>
            </a:r>
            <a:r>
              <a:rPr lang="de-DE" sz="2200" dirty="0" smtClean="0"/>
              <a:t>Grassilage </a:t>
            </a:r>
            <a:r>
              <a:rPr lang="de-DE" sz="2200" dirty="0" smtClean="0">
                <a:solidFill>
                  <a:srgbClr val="FF0000"/>
                </a:solidFill>
              </a:rPr>
              <a:t>geben die besseren Betriebe mehr aus</a:t>
            </a:r>
            <a:endParaRPr lang="de-DE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4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560034"/>
            <a:ext cx="7772400" cy="457200"/>
          </a:xfrm>
        </p:spPr>
        <p:txBody>
          <a:bodyPr/>
          <a:lstStyle/>
          <a:p>
            <a:r>
              <a:rPr lang="de-DE" dirty="0" smtClean="0"/>
              <a:t>Milchauszahlungspreis vs. Kraftfuttereinsatz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9123401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85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856"/>
            <a:ext cx="3600400" cy="348481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545" y="302129"/>
            <a:ext cx="5459559" cy="319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671" y="3789040"/>
            <a:ext cx="3067396" cy="2892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11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335" y="476672"/>
            <a:ext cx="9961314" cy="615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bgerundetes Rechteck 3"/>
          <p:cNvSpPr/>
          <p:nvPr/>
        </p:nvSpPr>
        <p:spPr bwMode="auto">
          <a:xfrm>
            <a:off x="6300192" y="836712"/>
            <a:ext cx="1818609" cy="72008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8A8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Malchow/Poel*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 smtClean="0">
                <a:latin typeface="Arial Narrow" panose="020B0606020202030204" pitchFamily="34" charset="0"/>
              </a:rPr>
              <a:t>Leguminosen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Gräser „kleine</a:t>
            </a:r>
            <a:r>
              <a:rPr kumimoji="0" lang="de-DE" sz="1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Arten“</a:t>
            </a:r>
            <a:endParaRPr kumimoji="0" lang="de-DE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 flipH="1">
            <a:off x="5364088" y="1272246"/>
            <a:ext cx="936104" cy="5005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8A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feld 6"/>
          <p:cNvSpPr txBox="1"/>
          <p:nvPr/>
        </p:nvSpPr>
        <p:spPr>
          <a:xfrm>
            <a:off x="539552" y="6328038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*vertragliche Züchtungskooperation mit NPZ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26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5827" y="548680"/>
            <a:ext cx="6423471" cy="1200329"/>
          </a:xfrm>
        </p:spPr>
        <p:txBody>
          <a:bodyPr/>
          <a:lstStyle/>
          <a:p>
            <a:r>
              <a:rPr lang="de-DE" dirty="0" smtClean="0"/>
              <a:t>Sorte und Futterqualität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Zwischen Zucker und Holz…</a:t>
            </a: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98157"/>
            <a:ext cx="1979712" cy="108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51520" y="5949280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Quelle: doktorstutz.ch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264" y="2348881"/>
            <a:ext cx="2596345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1819717547"/>
              </p:ext>
            </p:extLst>
          </p:nvPr>
        </p:nvGraphicFramePr>
        <p:xfrm>
          <a:off x="2267744" y="2924944"/>
          <a:ext cx="4128120" cy="1008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3347864" y="3056392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6">
                    <a:lumMod val="50000"/>
                  </a:schemeClr>
                </a:solidFill>
              </a:rPr>
              <a:t>SORTE</a:t>
            </a:r>
            <a:endParaRPr lang="de-DE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60390" y="5041048"/>
            <a:ext cx="8848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6">
                    <a:lumMod val="50000"/>
                  </a:schemeClr>
                </a:solidFill>
              </a:rPr>
              <a:t>Energie, Eiweiß, Zellwand, Struktur, Ertrag, Verdaulichkeit, …</a:t>
            </a:r>
            <a:endParaRPr lang="de-DE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380312" y="5949280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Quelle: </a:t>
            </a:r>
            <a:r>
              <a:rPr lang="de-DE" sz="1000" dirty="0" smtClean="0"/>
              <a:t>pixabay.com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87227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730" y="579769"/>
            <a:ext cx="8549640" cy="457200"/>
          </a:xfrm>
        </p:spPr>
        <p:txBody>
          <a:bodyPr/>
          <a:lstStyle/>
          <a:p>
            <a:r>
              <a:rPr lang="de-DE" dirty="0" smtClean="0"/>
              <a:t>DSV Futtergräserzüchtung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4325" y="1212473"/>
            <a:ext cx="3094112" cy="4114800"/>
          </a:xfrm>
        </p:spPr>
        <p:txBody>
          <a:bodyPr/>
          <a:lstStyle/>
          <a:p>
            <a:pPr defTabSz="762000">
              <a:lnSpc>
                <a:spcPct val="150000"/>
              </a:lnSpc>
              <a:spcBef>
                <a:spcPct val="10000"/>
              </a:spcBef>
            </a:pPr>
            <a:r>
              <a:rPr lang="de-DE" dirty="0">
                <a:solidFill>
                  <a:srgbClr val="FF0000"/>
                </a:solidFill>
              </a:rPr>
              <a:t>Deutsches Weidelgras</a:t>
            </a:r>
          </a:p>
          <a:p>
            <a:pPr defTabSz="762000">
              <a:lnSpc>
                <a:spcPct val="150000"/>
              </a:lnSpc>
              <a:spcBef>
                <a:spcPct val="10000"/>
              </a:spcBef>
            </a:pPr>
            <a:r>
              <a:rPr lang="de-DE" dirty="0">
                <a:solidFill>
                  <a:srgbClr val="000000"/>
                </a:solidFill>
              </a:rPr>
              <a:t>Einjähriges Weidelgras</a:t>
            </a:r>
          </a:p>
          <a:p>
            <a:pPr defTabSz="762000">
              <a:lnSpc>
                <a:spcPct val="150000"/>
              </a:lnSpc>
              <a:spcBef>
                <a:spcPts val="0"/>
              </a:spcBef>
            </a:pPr>
            <a:r>
              <a:rPr lang="de-DE" dirty="0">
                <a:solidFill>
                  <a:srgbClr val="FF0000"/>
                </a:solidFill>
              </a:rPr>
              <a:t>Welsches Weidelgras</a:t>
            </a:r>
          </a:p>
          <a:p>
            <a:pPr defTabSz="762000">
              <a:lnSpc>
                <a:spcPct val="150000"/>
              </a:lnSpc>
              <a:spcBef>
                <a:spcPts val="0"/>
              </a:spcBef>
            </a:pPr>
            <a:r>
              <a:rPr lang="de-DE" dirty="0">
                <a:solidFill>
                  <a:srgbClr val="000000"/>
                </a:solidFill>
              </a:rPr>
              <a:t>Bastard Weidelgras</a:t>
            </a:r>
          </a:p>
          <a:p>
            <a:pPr defTabSz="762000">
              <a:lnSpc>
                <a:spcPct val="150000"/>
              </a:lnSpc>
              <a:spcBef>
                <a:spcPts val="0"/>
              </a:spcBef>
              <a:tabLst>
                <a:tab pos="2873375" algn="l"/>
              </a:tabLst>
            </a:pPr>
            <a:r>
              <a:rPr lang="de-DE" dirty="0">
                <a:solidFill>
                  <a:srgbClr val="FF0000"/>
                </a:solidFill>
              </a:rPr>
              <a:t>Wiesenschwingel </a:t>
            </a:r>
          </a:p>
          <a:p>
            <a:pPr defTabSz="762000">
              <a:lnSpc>
                <a:spcPct val="150000"/>
              </a:lnSpc>
              <a:spcBef>
                <a:spcPts val="0"/>
              </a:spcBef>
              <a:tabLst>
                <a:tab pos="2873375" algn="l"/>
              </a:tabLst>
            </a:pPr>
            <a:r>
              <a:rPr lang="de-DE" dirty="0">
                <a:solidFill>
                  <a:srgbClr val="FF0000"/>
                </a:solidFill>
              </a:rPr>
              <a:t>Knaulgras</a:t>
            </a:r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3877049" y="1213068"/>
            <a:ext cx="255816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77C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762000">
              <a:lnSpc>
                <a:spcPct val="150000"/>
              </a:lnSpc>
              <a:spcBef>
                <a:spcPts val="0"/>
              </a:spcBef>
            </a:pPr>
            <a:r>
              <a:rPr lang="de-DE" sz="1800" dirty="0" smtClean="0">
                <a:solidFill>
                  <a:srgbClr val="000000"/>
                </a:solidFill>
              </a:rPr>
              <a:t>Rotschwingel</a:t>
            </a:r>
          </a:p>
          <a:p>
            <a:pPr defTabSz="762000">
              <a:lnSpc>
                <a:spcPct val="150000"/>
              </a:lnSpc>
              <a:spcBef>
                <a:spcPts val="0"/>
              </a:spcBef>
            </a:pPr>
            <a:r>
              <a:rPr lang="de-DE" sz="1800" dirty="0" smtClean="0">
                <a:solidFill>
                  <a:srgbClr val="000000"/>
                </a:solidFill>
              </a:rPr>
              <a:t>Wiesenlieschgras </a:t>
            </a:r>
            <a:endParaRPr lang="de-DE" sz="1800" dirty="0">
              <a:solidFill>
                <a:srgbClr val="000000"/>
              </a:solidFill>
            </a:endParaRPr>
          </a:p>
          <a:p>
            <a:pPr defTabSz="762000">
              <a:lnSpc>
                <a:spcPct val="150000"/>
              </a:lnSpc>
              <a:spcBef>
                <a:spcPts val="0"/>
              </a:spcBef>
              <a:tabLst>
                <a:tab pos="2873375" algn="l"/>
              </a:tabLst>
            </a:pPr>
            <a:r>
              <a:rPr lang="de-DE" sz="1800" dirty="0">
                <a:solidFill>
                  <a:srgbClr val="000000"/>
                </a:solidFill>
              </a:rPr>
              <a:t>Wiesenrispe	</a:t>
            </a:r>
          </a:p>
          <a:p>
            <a:pPr defTabSz="762000">
              <a:lnSpc>
                <a:spcPct val="150000"/>
              </a:lnSpc>
              <a:spcBef>
                <a:spcPts val="0"/>
              </a:spcBef>
            </a:pPr>
            <a:r>
              <a:rPr lang="de-DE" sz="1800" dirty="0">
                <a:solidFill>
                  <a:srgbClr val="FF0000"/>
                </a:solidFill>
              </a:rPr>
              <a:t>Rohrschwingel</a:t>
            </a:r>
          </a:p>
          <a:p>
            <a:pPr defTabSz="762000">
              <a:lnSpc>
                <a:spcPct val="150000"/>
              </a:lnSpc>
              <a:spcBef>
                <a:spcPts val="0"/>
              </a:spcBef>
            </a:pPr>
            <a:r>
              <a:rPr lang="de-DE" sz="1800" dirty="0" smtClean="0">
                <a:solidFill>
                  <a:srgbClr val="000000"/>
                </a:solidFill>
              </a:rPr>
              <a:t>Festulolium</a:t>
            </a:r>
          </a:p>
          <a:p>
            <a:pPr defTabSz="762000">
              <a:lnSpc>
                <a:spcPct val="150000"/>
              </a:lnSpc>
              <a:spcBef>
                <a:spcPts val="0"/>
              </a:spcBef>
            </a:pPr>
            <a:r>
              <a:rPr lang="de-DE" sz="1800" dirty="0" smtClean="0">
                <a:solidFill>
                  <a:srgbClr val="FF0000"/>
                </a:solidFill>
              </a:rPr>
              <a:t>Sorghum</a:t>
            </a:r>
          </a:p>
          <a:p>
            <a:pPr defTabSz="762000">
              <a:lnSpc>
                <a:spcPct val="150000"/>
              </a:lnSpc>
              <a:spcBef>
                <a:spcPct val="10000"/>
              </a:spcBef>
            </a:pPr>
            <a:endParaRPr lang="de-DE" sz="180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1800" dirty="0" smtClean="0">
                <a:solidFill>
                  <a:srgbClr val="FF0000"/>
                </a:solidFill>
              </a:rPr>
              <a:t>Rot: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800" dirty="0" smtClean="0">
                <a:solidFill>
                  <a:srgbClr val="FF0000"/>
                </a:solidFill>
              </a:rPr>
              <a:t>Qualitätszüchtung erfolgsversprechend</a:t>
            </a:r>
            <a:endParaRPr lang="de-DE" sz="1800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Beerhues\Downloads\Auswahl Image Vortrag\Erster_Schnitt (13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3811" y="4633259"/>
            <a:ext cx="2085435" cy="13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Beerhues\Downloads\Auswahl Image Vortrag\P10504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3812" y="1072837"/>
            <a:ext cx="2085433" cy="15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Beerhues\Downloads\Auswahl Image Vortrag\Kuh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3812" y="2873035"/>
            <a:ext cx="2085435" cy="156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Werbung\export\logos_farbig\country-cmyk-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088" y="4633259"/>
            <a:ext cx="1873695" cy="89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2245652" y="5877272"/>
            <a:ext cx="411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i="1" dirty="0" smtClean="0">
                <a:solidFill>
                  <a:srgbClr val="00877C"/>
                </a:solidFill>
              </a:rPr>
              <a:t>„COUNTRY ist das bekannteste Futterbauprogramm in Deutschland und erobert internationale Märkte.“</a:t>
            </a:r>
            <a:endParaRPr lang="de-DE" sz="1400" i="1" dirty="0">
              <a:solidFill>
                <a:srgbClr val="0087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98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-point-master-4-3">
  <a:themeElements>
    <a:clrScheme name="DSV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877C"/>
      </a:accent1>
      <a:accent2>
        <a:srgbClr val="009999"/>
      </a:accent2>
      <a:accent3>
        <a:srgbClr val="7BBDBD"/>
      </a:accent3>
      <a:accent4>
        <a:srgbClr val="A5D2D2"/>
      </a:accent4>
      <a:accent5>
        <a:srgbClr val="99CCCC"/>
      </a:accent5>
      <a:accent6>
        <a:srgbClr val="C1E0E0"/>
      </a:accent6>
      <a:hlink>
        <a:srgbClr val="006699"/>
      </a:hlink>
      <a:folHlink>
        <a:srgbClr val="00877C"/>
      </a:folHlink>
    </a:clrScheme>
    <a:fontScheme name="power-point-master-d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power-point-master-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-point-master-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-point-master-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-point-master-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-point-master-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-point-master-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-point-master-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-point-master-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-point-master-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-point-master-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-point-master-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-point-master-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power-point-master-4-3</Template>
  <TotalTime>0</TotalTime>
  <Words>394</Words>
  <Application>Microsoft Office PowerPoint</Application>
  <PresentationFormat>Bildschirmpräsentation (4:3)</PresentationFormat>
  <Paragraphs>115</Paragraphs>
  <Slides>26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7" baseType="lpstr">
      <vt:lpstr>power-point-master-4-3</vt:lpstr>
      <vt:lpstr>Einblick in die Gräserzüchtung:   Moderne Gräserzüchtung erhöht die Milchleistung aus dem Grundfutter</vt:lpstr>
      <vt:lpstr>Mit DSV Züchtung auf der Fläche wachsen  </vt:lpstr>
      <vt:lpstr>PowerPoint-Präsentation</vt:lpstr>
      <vt:lpstr>Kennzahlen der Futterproduktion nach Milchviehreport Bayern 2014: </vt:lpstr>
      <vt:lpstr>Milchauszahlungspreis vs. Kraftfuttereinsatz</vt:lpstr>
      <vt:lpstr>PowerPoint-Präsentation</vt:lpstr>
      <vt:lpstr>PowerPoint-Präsentation</vt:lpstr>
      <vt:lpstr>Sorte und Futterqualität  Zwischen Zucker und Holz…</vt:lpstr>
      <vt:lpstr>DSV Futtergräserzüchtung</vt:lpstr>
      <vt:lpstr>Wesentliche Zuchtziele Futterqualität</vt:lpstr>
      <vt:lpstr>PowerPoint-Präsentation</vt:lpstr>
      <vt:lpstr>Mahlen von NIRS-Proben </vt:lpstr>
      <vt:lpstr>NIRS Analysen</vt:lpstr>
      <vt:lpstr>Aufbau und Bestandteile der Gräserzellwand</vt:lpstr>
      <vt:lpstr>Die Struktur der Zellwand schematisch</vt:lpstr>
      <vt:lpstr>Resistenz-Züchtung Rost (Kronenrost, Gelbrost, Braunrost, Schwarzrost)</vt:lpstr>
      <vt:lpstr>Beweidungsversuche - Schmackhaftigkeit</vt:lpstr>
      <vt:lpstr>Das Saatgut hat auf die Narbe einen entscheidenden Einfluss</vt:lpstr>
      <vt:lpstr>Futterwert – MILCH INDEX</vt:lpstr>
      <vt:lpstr>PowerPoint-Präsentation</vt:lpstr>
      <vt:lpstr>Zuchtfortschritt bei Deutschem Weidelgras: ELP04-689</vt:lpstr>
      <vt:lpstr>PowerPoint-Präsentation</vt:lpstr>
      <vt:lpstr>SCHWETRA und TETRAX TETRAploide Wiesenschwingel</vt:lpstr>
      <vt:lpstr>Aufwuchs und Narbendichte</vt:lpstr>
      <vt:lpstr>SCHWETRA schmeckt gut!  Der natürliche Beweidungsversuch in der WP</vt:lpstr>
      <vt:lpstr>TETRAX und SCHWETRA  Die Milch Index Wiesenschwingel</vt:lpstr>
    </vt:vector>
  </TitlesOfParts>
  <Company>Deutsche Saatveredelung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Markenentwicklung COUNTRY Kaufleute Asendorf  Juni 2013</dc:title>
  <dc:creator>Trockels, Frank</dc:creator>
  <cp:lastModifiedBy>Hemmers, Angelika</cp:lastModifiedBy>
  <cp:revision>101</cp:revision>
  <cp:lastPrinted>2016-06-08T11:37:17Z</cp:lastPrinted>
  <dcterms:created xsi:type="dcterms:W3CDTF">2015-10-15T14:09:17Z</dcterms:created>
  <dcterms:modified xsi:type="dcterms:W3CDTF">2016-06-08T13:59:50Z</dcterms:modified>
</cp:coreProperties>
</file>